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69" r:id="rId2"/>
    <p:sldId id="264" r:id="rId3"/>
    <p:sldId id="262" r:id="rId4"/>
    <p:sldId id="263" r:id="rId5"/>
    <p:sldId id="265" r:id="rId6"/>
    <p:sldId id="266" r:id="rId7"/>
    <p:sldId id="267" r:id="rId8"/>
    <p:sldId id="256" r:id="rId9"/>
    <p:sldId id="258" r:id="rId10"/>
    <p:sldId id="259" r:id="rId11"/>
    <p:sldId id="260" r:id="rId12"/>
    <p:sldId id="261" r:id="rId13"/>
    <p:sldId id="268" r:id="rId1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8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9A8B-4399-4E30-B423-145359E24491}" type="datetimeFigureOut">
              <a:rPr lang="ar-AE" smtClean="0"/>
              <a:pPr/>
              <a:t>04/07/1435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4B50-058C-4B9B-BFE1-C82AC73B53DF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jpeg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pn89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20383055">
            <a:off x="2580984" y="2904338"/>
            <a:ext cx="4349438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ar-AE" sz="54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الهيدروكربونات</a:t>
            </a:r>
            <a:r>
              <a:rPr lang="ar-AE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المشبعة</a:t>
            </a:r>
            <a:endParaRPr lang="ar-AE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121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34574.imgcache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042041" y="0"/>
            <a:ext cx="295946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خصائص </a:t>
            </a:r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الالكانات</a:t>
            </a:r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endParaRPr lang="ar-AE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7150" y="548680"/>
            <a:ext cx="83968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الخصائص الفيزيائيه </a:t>
            </a:r>
            <a:r>
              <a:rPr lang="ar-AE" sz="2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للالكانات</a:t>
            </a:r>
            <a:r>
              <a:rPr lang="ar-AE" sz="2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 تتوقف 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على الكتله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الجزيئيه </a:t>
            </a:r>
            <a:r>
              <a:rPr lang="ar-AE" sz="2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.</a:t>
            </a:r>
            <a:endParaRPr lang="ar-AE" sz="28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Dusky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1268760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الالكانات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الاربعه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 توجد على الحاله الغازيه لضعف قوي تشتت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لندن .</a:t>
            </a:r>
            <a:endParaRPr lang="ar-AE" sz="2800" b="1" spc="50" dirty="0" smtClean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4201924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ترتفع درجه الغليان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بزياده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الكتله الجزيئيه لزيادة قوي تشتت لندن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0" y="4779149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بزياده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التفرع في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الالكانات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تنخفض درجه غليانه لان زيادة التفرع تقلل من مساحة السطح و تقلل قوي تشتت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لندن .</a:t>
            </a:r>
            <a:endParaRPr lang="ar-AE" sz="2800" b="1" spc="50" dirty="0" smtClean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347864" y="5931277"/>
            <a:ext cx="566413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Arch" pitchFamily="2" charset="-78"/>
              </a:rPr>
              <a:t>مثال </a:t>
            </a:r>
            <a:r>
              <a:rPr lang="ar-AE" sz="2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Arch" pitchFamily="2" charset="-78"/>
              </a:rPr>
              <a:t>: 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درجه غليان البنتان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36.1° c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 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بينما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2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 -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ميثيل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بيوتان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Dusky" pitchFamily="2" charset="-78"/>
              </a:rPr>
              <a:t>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Std Black" pitchFamily="18" charset="0"/>
                <a:cs typeface="PT Bold Dusky" pitchFamily="2" charset="-78"/>
              </a:rPr>
              <a:t>27.9° c </a:t>
            </a:r>
            <a:endParaRPr lang="ar-AE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Std Black" pitchFamily="18" charset="0"/>
              <a:cs typeface="PT Bold Dusky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0" y="2204864"/>
            <a:ext cx="9144000" cy="1944216"/>
            <a:chOff x="0" y="2204864"/>
            <a:chExt cx="9144000" cy="1944216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0" y="2204864"/>
              <a:ext cx="9144000" cy="1384995"/>
              <a:chOff x="0" y="2204864"/>
              <a:chExt cx="9144000" cy="1384995"/>
            </a:xfrm>
          </p:grpSpPr>
          <p:cxnSp>
            <p:nvCxnSpPr>
              <p:cNvPr id="5" name="رابط كسهم مستقيم 4"/>
              <p:cNvCxnSpPr/>
              <p:nvPr/>
            </p:nvCxnSpPr>
            <p:spPr>
              <a:xfrm rot="10800000">
                <a:off x="6372200" y="2491308"/>
                <a:ext cx="504056" cy="1588"/>
              </a:xfrm>
              <a:prstGeom prst="straightConnector1">
                <a:avLst/>
              </a:prstGeom>
              <a:ln w="38100">
                <a:solidFill>
                  <a:srgbClr val="99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مستطيل 10"/>
              <p:cNvSpPr/>
              <p:nvPr/>
            </p:nvSpPr>
            <p:spPr>
              <a:xfrm>
                <a:off x="0" y="2204864"/>
                <a:ext cx="9144000" cy="138499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ar-AE" sz="2800" b="1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2- </a:t>
                </a:r>
                <a:r>
                  <a:rPr lang="ar-AE" sz="2800" b="1" spc="50" dirty="0" err="1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الالكانات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ar-AE" sz="2800" b="1" spc="50" dirty="0" err="1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((</a:t>
                </a:r>
                <a:r>
                  <a:rPr lang="en-US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 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    </a:t>
                </a:r>
                <a:r>
                  <a:rPr lang="en-US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10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ar-AE" sz="2800" b="1" spc="50" dirty="0" err="1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)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) توجد على الحاله السائله كما في الجازولين والكيروسين لزيادة قوي تشتت لندن </a:t>
                </a:r>
              </a:p>
              <a:p>
                <a:r>
                  <a:rPr lang="ar-AE" sz="2800" b="1" spc="50" dirty="0" err="1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مازاد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عن ذلك فيوجد على الحاله الصلبه كشمع </a:t>
                </a:r>
                <a:r>
                  <a:rPr lang="ar-AE" sz="2800" b="1" spc="50" dirty="0" err="1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البارافين</a:t>
                </a:r>
                <a:r>
                  <a:rPr lang="ar-AE" sz="2800" b="1" spc="50" dirty="0" smtClean="0">
                    <a:ln w="11430"/>
                    <a:solidFill>
                      <a:srgbClr val="99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</a:p>
            </p:txBody>
          </p:sp>
        </p:grpSp>
        <p:pic>
          <p:nvPicPr>
            <p:cNvPr id="14" name="صورة 13" descr="Ivory-Candles-Animated-candles-8001706-550-537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2743746"/>
              <a:ext cx="1439355" cy="14053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sand-watch-clock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استخدام الالكانات الشائعة </a:t>
            </a:r>
            <a:endParaRPr lang="ar-AE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340769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                                                      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1763688" y="908720"/>
            <a:ext cx="5544616" cy="1296144"/>
            <a:chOff x="1763688" y="908720"/>
            <a:chExt cx="5544616" cy="1296144"/>
          </a:xfrm>
        </p:grpSpPr>
        <p:cxnSp>
          <p:nvCxnSpPr>
            <p:cNvPr id="7" name="رابط مستقيم 6"/>
            <p:cNvCxnSpPr/>
            <p:nvPr/>
          </p:nvCxnSpPr>
          <p:spPr>
            <a:xfrm>
              <a:off x="1763688" y="1628800"/>
              <a:ext cx="5544616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1475656" y="1916832"/>
              <a:ext cx="57606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5400000">
              <a:off x="7020272" y="1916832"/>
              <a:ext cx="57606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مستطيل 13"/>
            <p:cNvSpPr/>
            <p:nvPr/>
          </p:nvSpPr>
          <p:spPr>
            <a:xfrm>
              <a:off x="3491880" y="908720"/>
              <a:ext cx="1800200" cy="64633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AE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Arch" pitchFamily="2" charset="-78"/>
                </a:rPr>
                <a:t>وقود</a:t>
              </a:r>
              <a:r>
                <a:rPr lang="ar-AE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Arch" pitchFamily="2" charset="-78"/>
                </a:rPr>
                <a:t> 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779912" y="2348880"/>
            <a:ext cx="5112568" cy="3600986"/>
            <a:chOff x="3779912" y="2348880"/>
            <a:chExt cx="5112568" cy="3600986"/>
          </a:xfrm>
        </p:grpSpPr>
        <p:sp>
          <p:nvSpPr>
            <p:cNvPr id="12" name="مربع نص 11"/>
            <p:cNvSpPr txBox="1"/>
            <p:nvPr/>
          </p:nvSpPr>
          <p:spPr>
            <a:xfrm>
              <a:off x="5580112" y="2348880"/>
              <a:ext cx="3312368" cy="360098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AE" sz="32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Dusky" pitchFamily="2" charset="-78"/>
                </a:rPr>
                <a:t>الغاز الطبيعي </a:t>
              </a:r>
            </a:p>
            <a:p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وقودي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احفوري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يتكون اساسها من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هيدوكربونات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تحتوي في تركبيها على ذرة واحده الى اربع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ذرات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كربون </a:t>
              </a:r>
            </a:p>
            <a:p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ميثان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/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ايثان 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/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بروبان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/ </a:t>
              </a:r>
              <a:r>
                <a:rPr lang="ar-AE" sz="28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بيوتان</a:t>
              </a:r>
              <a:r>
                <a:rPr lang="ar-AE" sz="28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.</a:t>
              </a:r>
              <a:endParaRPr lang="ar-AE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25602" name="Picture 2" descr="http://www.stockwatch.in/files/natural-gas_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2564904"/>
              <a:ext cx="1889787" cy="1417340"/>
            </a:xfrm>
            <a:prstGeom prst="rect">
              <a:avLst/>
            </a:prstGeom>
            <a:noFill/>
          </p:spPr>
        </p:pic>
      </p:grpSp>
      <p:grpSp>
        <p:nvGrpSpPr>
          <p:cNvPr id="17" name="مجموعة 16"/>
          <p:cNvGrpSpPr/>
          <p:nvPr/>
        </p:nvGrpSpPr>
        <p:grpSpPr>
          <a:xfrm>
            <a:off x="539552" y="2276872"/>
            <a:ext cx="2520280" cy="4410490"/>
            <a:chOff x="539552" y="2276872"/>
            <a:chExt cx="2520280" cy="4410490"/>
          </a:xfrm>
        </p:grpSpPr>
        <p:sp>
          <p:nvSpPr>
            <p:cNvPr id="13" name="مربع نص 12"/>
            <p:cNvSpPr txBox="1"/>
            <p:nvPr/>
          </p:nvSpPr>
          <p:spPr>
            <a:xfrm>
              <a:off x="539552" y="2276872"/>
              <a:ext cx="2520280" cy="255454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AE" sz="32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Dusky" pitchFamily="2" charset="-78"/>
                </a:rPr>
                <a:t>البترول </a:t>
              </a:r>
            </a:p>
            <a:p>
              <a:r>
                <a:rPr lang="ar-AE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مزيج معقد من </a:t>
              </a:r>
              <a:r>
                <a:rPr lang="ar-AE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هيدروكربونات</a:t>
              </a:r>
              <a:r>
                <a:rPr lang="ar-AE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ar-AE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مختلفه</a:t>
              </a:r>
              <a:r>
                <a:rPr lang="ar-AE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تباين في مكوناتها  </a:t>
              </a:r>
            </a:p>
          </p:txBody>
        </p:sp>
        <p:pic>
          <p:nvPicPr>
            <p:cNvPr id="25604" name="Picture 4" descr="http://4.bp.blogspot.com/-gU4AWYT5Ruw/TcrKuapOUKI/AAAAAAAAAZ8/UBJRn3S7DZ8/s400/0f11b5f44790f0e5f7ff0ae2df5cc30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797152"/>
              <a:ext cx="2520280" cy="18902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2.gstatic.com/images?q=tbn:ANd9GcRauP8dLK8odXZJ3pIFr0DnDKHmibIFwhyCntVv2ESGODKMpACbFAjLmF-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16565" cy="6858001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07504" y="188640"/>
            <a:ext cx="8964488" cy="584775"/>
          </a:xfrm>
          <a:prstGeom prst="rect">
            <a:avLst/>
          </a:prstGeom>
          <a:blipFill>
            <a:blip r:embed="rId4" cstate="print">
              <a:lum bright="20000"/>
            </a:blip>
            <a:tile tx="0" ty="0" sx="100000" sy="100000" flip="none" algn="tl"/>
          </a:blipFill>
          <a:ln>
            <a:solidFill>
              <a:srgbClr val="990099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رقم </a:t>
            </a:r>
            <a:r>
              <a:rPr lang="ar-AE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الاوكتان</a:t>
            </a:r>
            <a:r>
              <a:rPr lang="ar-AE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ar-AE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يعد مقياسا لكفاءة احتراق الوقود وخصائص الخبط  </a:t>
            </a:r>
            <a:r>
              <a:rPr lang="ar-AE" sz="28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فيه .</a:t>
            </a:r>
            <a:endParaRPr lang="ar-AE" sz="28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blipFill>
            <a:blip r:embed="rId5" cstate="print">
              <a:lum bright="10000"/>
            </a:blip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مامعنى</a:t>
            </a:r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بترول له رقم </a:t>
            </a:r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اوكتان</a:t>
            </a:r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 ؟؟</a:t>
            </a:r>
            <a:endParaRPr lang="ar-AE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يعني ان البترول محتوى على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r>
              <a:rPr lang="ar-AE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 </a:t>
            </a:r>
            <a:r>
              <a:rPr lang="ar-AE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ايزوكتان</a:t>
            </a:r>
            <a:r>
              <a:rPr lang="ar-AE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ar-AE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 هبتان عادي</a:t>
            </a:r>
            <a:endParaRPr lang="ar-AE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1124744"/>
            <a:ext cx="9144000" cy="4031873"/>
            <a:chOff x="0" y="1124744"/>
            <a:chExt cx="9144000" cy="4031873"/>
          </a:xfrm>
        </p:grpSpPr>
        <p:sp>
          <p:nvSpPr>
            <p:cNvPr id="6" name="مستطيل 5"/>
            <p:cNvSpPr/>
            <p:nvPr/>
          </p:nvSpPr>
          <p:spPr>
            <a:xfrm>
              <a:off x="0" y="1124744"/>
              <a:ext cx="9144000" cy="40318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الهبتان العادي اثناء احتراقه يحدث خبطا عاليا وله رقم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اوكتان(</a:t>
              </a:r>
              <a:r>
                <a:rPr 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0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)</a:t>
              </a:r>
              <a:endParaRPr lang="ar-AE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endParaRPr lang="ar-AE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بينما </a:t>
              </a:r>
              <a:r>
                <a:rPr 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4,2,2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- ثلاثي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ميثيل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بنتان </a:t>
              </a:r>
            </a:p>
            <a:p>
              <a:endParaRPr lang="ar-AE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endParaRPr lang="ar-AE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ايزوكتان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) يحترق بسهوله و لا يحدث خبط وله رقم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اوكتان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100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%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) وكلما زاد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الأيزوكتان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في الوقود زاد رقم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الاوكتان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واصبح</a:t>
              </a:r>
              <a:r>
                <a:rPr lang="ar-AE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اكثر </a:t>
              </a:r>
              <a:r>
                <a:rPr lang="ar-AE" sz="32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جوده .</a:t>
              </a:r>
              <a:endParaRPr lang="ar-AE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395536" y="1772816"/>
              <a:ext cx="4157389" cy="1728192"/>
              <a:chOff x="1854771" y="2466206"/>
              <a:chExt cx="5581650" cy="2114922"/>
            </a:xfrm>
          </p:grpSpPr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1854771" y="3069084"/>
              <a:ext cx="5581650" cy="733425"/>
            </p:xfrm>
            <a:graphic>
              <a:graphicData uri="http://schemas.openxmlformats.org/presentationml/2006/ole">
                <p:oleObj spid="_x0000_s18435" name="معادلة" r:id="rId6" imgW="1726920" imgH="228600" progId="Equation.3">
                  <p:embed/>
                </p:oleObj>
              </a:graphicData>
            </a:graphic>
          </p:graphicFrame>
          <p:graphicFrame>
            <p:nvGraphicFramePr>
              <p:cNvPr id="11" name="Object 6"/>
              <p:cNvGraphicFramePr>
                <a:graphicFrameLocks noChangeAspect="1"/>
              </p:cNvGraphicFramePr>
              <p:nvPr/>
            </p:nvGraphicFramePr>
            <p:xfrm>
              <a:off x="3203848" y="2479551"/>
              <a:ext cx="984250" cy="733425"/>
            </p:xfrm>
            <a:graphic>
              <a:graphicData uri="http://schemas.openxmlformats.org/presentationml/2006/ole">
                <p:oleObj spid="_x0000_s18436" name="معادلة" r:id="rId7" imgW="304560" imgH="228600" progId="Equation.3">
                  <p:embed/>
                </p:oleObj>
              </a:graphicData>
            </a:graphic>
          </p:graphicFrame>
          <p:graphicFrame>
            <p:nvGraphicFramePr>
              <p:cNvPr id="12" name="Object 6"/>
              <p:cNvGraphicFramePr>
                <a:graphicFrameLocks noChangeAspect="1"/>
              </p:cNvGraphicFramePr>
              <p:nvPr/>
            </p:nvGraphicFramePr>
            <p:xfrm>
              <a:off x="3203848" y="3847703"/>
              <a:ext cx="984250" cy="733425"/>
            </p:xfrm>
            <a:graphic>
              <a:graphicData uri="http://schemas.openxmlformats.org/presentationml/2006/ole">
                <p:oleObj spid="_x0000_s18437" name="معادلة" r:id="rId8" imgW="304560" imgH="228600" progId="Equation.3">
                  <p:embed/>
                </p:oleObj>
              </a:graphicData>
            </a:graphic>
          </p:graphicFrame>
          <p:graphicFrame>
            <p:nvGraphicFramePr>
              <p:cNvPr id="13" name="Object 6"/>
              <p:cNvGraphicFramePr>
                <a:graphicFrameLocks noChangeAspect="1"/>
              </p:cNvGraphicFramePr>
              <p:nvPr/>
            </p:nvGraphicFramePr>
            <p:xfrm>
              <a:off x="5364088" y="2466206"/>
              <a:ext cx="984250" cy="733425"/>
            </p:xfrm>
            <a:graphic>
              <a:graphicData uri="http://schemas.openxmlformats.org/presentationml/2006/ole">
                <p:oleObj spid="_x0000_s18438" name="معادلة" r:id="rId9" imgW="304560" imgH="228600" progId="Equation.3">
                  <p:embed/>
                </p:oleObj>
              </a:graphicData>
            </a:graphic>
          </p:graphicFrame>
          <p:cxnSp>
            <p:nvCxnSpPr>
              <p:cNvPr id="16" name="رابط مستقيم 15"/>
              <p:cNvCxnSpPr/>
              <p:nvPr/>
            </p:nvCxnSpPr>
            <p:spPr>
              <a:xfrm>
                <a:off x="3419872" y="2983607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رابط مستقيم 16"/>
              <p:cNvCxnSpPr/>
              <p:nvPr/>
            </p:nvCxnSpPr>
            <p:spPr>
              <a:xfrm>
                <a:off x="3419872" y="3631679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7"/>
              <p:cNvCxnSpPr/>
              <p:nvPr/>
            </p:nvCxnSpPr>
            <p:spPr>
              <a:xfrm>
                <a:off x="5580112" y="2983607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xcitefun.net/users/2010/08/209075,xcitefun-3d-wallpap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3zp40625.jpg"/>
          <p:cNvPicPr>
            <a:picLocks noChangeAspect="1"/>
          </p:cNvPicPr>
          <p:nvPr/>
        </p:nvPicPr>
        <p:blipFill>
          <a:blip r:embed="rId3" cstate="print"/>
          <a:srcRect l="74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1420" y="0"/>
            <a:ext cx="1955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4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PT Simple Bold Ruled" pitchFamily="2" charset="-78"/>
              </a:rPr>
              <a:t>الالكانات</a:t>
            </a:r>
            <a:endParaRPr kumimoji="0" lang="ar-AE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PT Simple Bold Ruled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620688"/>
            <a:ext cx="80283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6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الالكانات</a:t>
            </a:r>
            <a:r>
              <a:rPr kumimoji="0" lang="ar-AE" sz="2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ar-AE" sz="26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هي مركبات </a:t>
            </a:r>
            <a:r>
              <a:rPr kumimoji="0" lang="ar-AE" sz="2600" b="1" i="1" u="none" strike="noStrike" spc="50" normalizeH="0" baseline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هيدروكربونية</a:t>
            </a:r>
            <a:r>
              <a:rPr kumimoji="0" lang="ar-AE" sz="26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AE" sz="2600" b="1" i="1" u="none" strike="noStrike" spc="50" normalizeH="0" baseline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اليفاتية</a:t>
            </a:r>
            <a:r>
              <a:rPr kumimoji="0" lang="ar-AE" sz="26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مشبعة ذو رابطة احادية.</a:t>
            </a:r>
            <a:endParaRPr kumimoji="0" lang="ar-AE" sz="18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7904" y="1124744"/>
            <a:ext cx="432048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الملاحظات</a:t>
            </a:r>
            <a:endParaRPr lang="ar-AE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6929" y="3789040"/>
            <a:ext cx="8446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(السلسلة المتجانسة): </a:t>
            </a:r>
            <a:r>
              <a:rPr kumimoji="0" lang="ar-AE" sz="28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تختلف صيغ المركبات المتجاورة بوحدة ثابتة.</a:t>
            </a:r>
            <a:endParaRPr kumimoji="0" lang="ar-AE" sz="28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pSp>
        <p:nvGrpSpPr>
          <p:cNvPr id="14" name="مجموعة 13"/>
          <p:cNvGrpSpPr/>
          <p:nvPr/>
        </p:nvGrpSpPr>
        <p:grpSpPr>
          <a:xfrm>
            <a:off x="683568" y="1700808"/>
            <a:ext cx="8424936" cy="1149226"/>
            <a:chOff x="683568" y="1700808"/>
            <a:chExt cx="8424936" cy="1149226"/>
          </a:xfrm>
        </p:grpSpPr>
        <p:sp>
          <p:nvSpPr>
            <p:cNvPr id="5" name="مستطيل 4"/>
            <p:cNvSpPr/>
            <p:nvPr/>
          </p:nvSpPr>
          <p:spPr>
            <a:xfrm>
              <a:off x="683568" y="1772816"/>
              <a:ext cx="8424936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1-</a:t>
              </a:r>
              <a:r>
                <a:rPr lang="ar-AE" sz="3200" b="1" i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تبدأ بمركب الميثان وصيغتها العامة               حيث </a:t>
              </a:r>
              <a:r>
                <a:rPr lang="en-US" sz="3200" b="1" i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r>
                <a:rPr lang="ar-AE" sz="3200" b="1" i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عدد </a:t>
              </a:r>
              <a:r>
                <a:rPr lang="ar-AE" sz="3200" b="1" i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ذرات</a:t>
              </a:r>
              <a:r>
                <a:rPr lang="ar-AE" sz="3200" b="1" i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ar-AE" sz="3200" b="1" i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الكربون .</a:t>
              </a:r>
              <a:endParaRPr lang="ar-AE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1979712" y="1700808"/>
            <a:ext cx="1584325" cy="719138"/>
          </p:xfrm>
          <a:graphic>
            <a:graphicData uri="http://schemas.openxmlformats.org/presentationml/2006/ole">
              <p:oleObj spid="_x0000_s4097" name="معادلة" r:id="rId4" imgW="520560" imgH="228600" progId="Equation.3">
                <p:embed/>
              </p:oleObj>
            </a:graphicData>
          </a:graphic>
        </p:graphicFrame>
      </p:grpSp>
      <p:grpSp>
        <p:nvGrpSpPr>
          <p:cNvPr id="25" name="مجموعة 24"/>
          <p:cNvGrpSpPr/>
          <p:nvPr/>
        </p:nvGrpSpPr>
        <p:grpSpPr>
          <a:xfrm>
            <a:off x="107504" y="2708920"/>
            <a:ext cx="8892480" cy="1149226"/>
            <a:chOff x="107504" y="2708920"/>
            <a:chExt cx="8892480" cy="1149226"/>
          </a:xfrm>
        </p:grpSpPr>
        <p:sp>
          <p:nvSpPr>
            <p:cNvPr id="6" name="مستطيل 5"/>
            <p:cNvSpPr/>
            <p:nvPr/>
          </p:nvSpPr>
          <p:spPr>
            <a:xfrm>
              <a:off x="107504" y="2780928"/>
              <a:ext cx="8892480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2-</a:t>
              </a:r>
              <a:r>
                <a:rPr lang="ar-AE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ar-AE" sz="3200" b="1" i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من بعد الايثان يزداد كل مركب عن سابقه بمجموعة          وهذه تسمى سلسلة متجانسة.</a:t>
              </a:r>
              <a:endParaRPr lang="ar-AE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467544" y="2708920"/>
            <a:ext cx="965200" cy="679450"/>
          </p:xfrm>
          <a:graphic>
            <a:graphicData uri="http://schemas.openxmlformats.org/presentationml/2006/ole">
              <p:oleObj spid="_x0000_s4098" name="معادلة" r:id="rId5" imgW="317160" imgH="215640" progId="Equation.3">
                <p:embed/>
              </p:oleObj>
            </a:graphicData>
          </a:graphic>
        </p:graphicFrame>
      </p:grpSp>
      <p:grpSp>
        <p:nvGrpSpPr>
          <p:cNvPr id="21" name="مجموعة 20"/>
          <p:cNvGrpSpPr/>
          <p:nvPr/>
        </p:nvGrpSpPr>
        <p:grpSpPr>
          <a:xfrm>
            <a:off x="611560" y="4653136"/>
            <a:ext cx="7632848" cy="1440160"/>
            <a:chOff x="755576" y="4725144"/>
            <a:chExt cx="7632848" cy="1440160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804248" y="4869160"/>
              <a:ext cx="158417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6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مثال :</a:t>
              </a:r>
              <a:endParaRPr lang="ar-AE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20" name="مجموعة 19"/>
            <p:cNvGrpSpPr/>
            <p:nvPr/>
          </p:nvGrpSpPr>
          <p:grpSpPr>
            <a:xfrm>
              <a:off x="755576" y="4725144"/>
              <a:ext cx="6192688" cy="1440160"/>
              <a:chOff x="755576" y="4725144"/>
              <a:chExt cx="6192688" cy="1440160"/>
            </a:xfrm>
          </p:grpSpPr>
          <p:sp>
            <p:nvSpPr>
              <p:cNvPr id="1028" name="Regular Pentagon 2"/>
              <p:cNvSpPr>
                <a:spLocks noChangeArrowheads="1"/>
              </p:cNvSpPr>
              <p:nvPr/>
            </p:nvSpPr>
            <p:spPr bwMode="auto">
              <a:xfrm>
                <a:off x="755576" y="4869160"/>
                <a:ext cx="1158999" cy="1051173"/>
              </a:xfrm>
              <a:prstGeom prst="pentagon">
                <a:avLst/>
              </a:prstGeom>
              <a:solidFill>
                <a:schemeClr val="bg1"/>
              </a:solidFill>
              <a:ln w="5715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ar-AE"/>
              </a:p>
            </p:txBody>
          </p:sp>
          <p:pic>
            <p:nvPicPr>
              <p:cNvPr id="16" name="صورة 15" descr="145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87824" y="4725144"/>
                <a:ext cx="1800200" cy="1440160"/>
              </a:xfrm>
              <a:prstGeom prst="rect">
                <a:avLst/>
              </a:prstGeom>
            </p:spPr>
          </p:pic>
          <p:sp>
            <p:nvSpPr>
              <p:cNvPr id="18" name="مربع نص 17"/>
              <p:cNvSpPr txBox="1"/>
              <p:nvPr/>
            </p:nvSpPr>
            <p:spPr>
              <a:xfrm>
                <a:off x="1979712" y="537321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ar-AE" sz="3600" b="1" spc="50" dirty="0" smtClean="0">
                    <a:ln w="11430"/>
                    <a:solidFill>
                      <a:srgbClr val="0070C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أو</a:t>
                </a:r>
                <a:endParaRPr lang="ar-AE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مربع نص 18"/>
              <p:cNvSpPr txBox="1"/>
              <p:nvPr/>
            </p:nvSpPr>
            <p:spPr>
              <a:xfrm>
                <a:off x="4860032" y="5085184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ar-AE" sz="3600" b="1" spc="50" dirty="0" smtClean="0">
                    <a:ln w="11430"/>
                    <a:solidFill>
                      <a:srgbClr val="0070C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بنتان حلقي </a:t>
                </a:r>
                <a:endParaRPr lang="ar-AE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4293096"/>
            <a:ext cx="7794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AE" sz="28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الالكانات</a:t>
            </a:r>
            <a:r>
              <a:rPr kumimoji="0" lang="ar-AE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الحلقية): </a:t>
            </a:r>
            <a:r>
              <a:rPr kumimoji="0" lang="ar-AE" sz="2800" b="1" i="1" u="none" strike="noStrike" spc="50" normalizeH="0" baseline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الكانات</a:t>
            </a:r>
            <a:r>
              <a:rPr kumimoji="0" lang="ar-AE" sz="28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تترتب فيها </a:t>
            </a:r>
            <a:r>
              <a:rPr kumimoji="0" lang="ar-AE" sz="2800" b="1" i="1" u="none" strike="noStrike" spc="50" normalizeH="0" baseline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kumimoji="0" lang="ar-AE" sz="28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على شكل حلقة.</a:t>
            </a:r>
            <a:endParaRPr kumimoji="0" lang="ar-AE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395536" y="6021288"/>
            <a:ext cx="6911752" cy="836712"/>
            <a:chOff x="395536" y="6021288"/>
            <a:chExt cx="6911752" cy="83671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187624" y="6173525"/>
              <a:ext cx="61196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AE" sz="3200" b="1" i="1" u="none" strike="noStrike" spc="50" normalizeH="0" baseline="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الصيغة الجزيئية العامة </a:t>
              </a:r>
              <a:r>
                <a:rPr kumimoji="0" lang="ar-AE" sz="3200" b="1" i="1" u="none" strike="noStrike" spc="50" normalizeH="0" baseline="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للالكانات</a:t>
              </a:r>
              <a:r>
                <a:rPr kumimoji="0" lang="ar-AE" sz="3200" b="1" i="1" u="none" strike="noStrike" spc="50" normalizeH="0" baseline="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 الحلقية</a:t>
              </a:r>
              <a:endParaRPr kumimoji="0" lang="ar-AE" sz="32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7"/>
            <p:cNvGraphicFramePr>
              <a:graphicFrameLocks noChangeAspect="1"/>
            </p:cNvGraphicFramePr>
            <p:nvPr/>
          </p:nvGraphicFramePr>
          <p:xfrm>
            <a:off x="395536" y="6021288"/>
            <a:ext cx="1346771" cy="836712"/>
          </p:xfrm>
          <a:graphic>
            <a:graphicData uri="http://schemas.openxmlformats.org/presentationml/2006/ole">
              <p:oleObj spid="_x0000_s4100" name="معادلة" r:id="rId7" imgW="4190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4" grpId="0" animBg="1"/>
      <p:bldP spid="1027" grpId="0"/>
      <p:bldP spid="10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Natural Swirl 3.jpg"/>
          <p:cNvPicPr>
            <a:picLocks noChangeAspect="1"/>
          </p:cNvPicPr>
          <p:nvPr/>
        </p:nvPicPr>
        <p:blipFill>
          <a:blip r:embed="rId3" cstate="print">
            <a:lum bright="20000" contras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567757" y="44624"/>
            <a:ext cx="56685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تسمية </a:t>
            </a:r>
            <a:r>
              <a:rPr lang="ar-AE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الالكانات</a:t>
            </a:r>
            <a:r>
              <a:rPr lang="ar-AE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بنظام </a:t>
            </a:r>
            <a:r>
              <a:rPr lang="ar-AE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الايوباك</a:t>
            </a:r>
            <a:r>
              <a:rPr lang="ar-AE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endParaRPr lang="ar-AE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16942" y="700917"/>
            <a:ext cx="6510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2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اسماء البادئات لسلاسل </a:t>
            </a:r>
            <a:r>
              <a:rPr kumimoji="0" lang="ar-AE" sz="3200" b="1" i="1" u="none" strike="noStrike" spc="50" normalizeH="0" baseline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ذرات</a:t>
            </a:r>
            <a:r>
              <a:rPr kumimoji="0" lang="ar-AE" sz="32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الكربون </a:t>
            </a:r>
            <a:r>
              <a:rPr kumimoji="0" lang="ar-AE" sz="3200" b="1" i="1" u="none" strike="noStrike" spc="50" normalizeH="0" baseline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هي :</a:t>
            </a:r>
            <a:r>
              <a:rPr kumimoji="0" lang="ar-AE" sz="32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AE" sz="32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79509" y="1268760"/>
          <a:ext cx="8856986" cy="10515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20083"/>
                <a:gridCol w="792088"/>
                <a:gridCol w="792088"/>
                <a:gridCol w="792088"/>
                <a:gridCol w="792088"/>
                <a:gridCol w="792088"/>
                <a:gridCol w="792088"/>
                <a:gridCol w="864096"/>
                <a:gridCol w="720080"/>
                <a:gridCol w="864096"/>
                <a:gridCol w="9361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dek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non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oct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hept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hex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pent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but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prop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eth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meth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800" dirty="0"/>
                        <a:t>عدد </a:t>
                      </a:r>
                      <a:r>
                        <a:rPr lang="ar-AE" sz="1800" dirty="0" err="1"/>
                        <a:t>ذرات</a:t>
                      </a:r>
                      <a:r>
                        <a:rPr lang="ar-AE" sz="1800" dirty="0"/>
                        <a:t> الكربون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ديك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نون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اوكت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هبت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هكس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بنت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بيوت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بروب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ايث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/>
                        <a:t>ميث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 dirty="0"/>
                        <a:t>البادئة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75656" y="2492896"/>
            <a:ext cx="61847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AE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تسمية </a:t>
            </a:r>
            <a:r>
              <a:rPr kumimoji="0" lang="ar-AE" sz="32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الالكانات</a:t>
            </a:r>
            <a:r>
              <a:rPr kumimoji="0" lang="ar-AE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غير </a:t>
            </a:r>
            <a:r>
              <a:rPr kumimoji="0" lang="ar-AE" sz="32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المتفرعة </a:t>
            </a:r>
            <a:r>
              <a:rPr lang="ar-AE" sz="32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(بادئة </a:t>
            </a:r>
            <a:r>
              <a:rPr lang="ar-AE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+ ان</a:t>
            </a:r>
            <a:r>
              <a:rPr lang="ar-AE" sz="32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ar-AE" sz="32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55776" y="3140968"/>
            <a:ext cx="6444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2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امثلة: </a:t>
            </a:r>
            <a:r>
              <a:rPr kumimoji="0" lang="ar-AE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AE" sz="32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1-</a:t>
            </a:r>
            <a:r>
              <a:rPr kumimoji="0" lang="ar-AE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AE" sz="3200" b="1" i="1" u="none" strike="noStrike" spc="50" normalizeH="0" baseline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سمي المركبات التالية بنظام </a:t>
            </a:r>
            <a:r>
              <a:rPr kumimoji="0" lang="ar-AE" sz="3200" b="1" i="1" u="none" strike="noStrike" spc="50" normalizeH="0" baseline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ايوباك</a:t>
            </a:r>
            <a:endParaRPr kumimoji="0" lang="ar-AE" sz="3200" b="1" i="0" u="none" strike="noStrike" spc="50" normalizeH="0" baseline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16016" y="5229200"/>
            <a:ext cx="3219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2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2-</a:t>
            </a:r>
            <a:r>
              <a:rPr kumimoji="0" lang="ar-AE" sz="3200" b="1" i="1" u="none" strike="noStrike" spc="50" normalizeH="0" baseline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اكتب صيغة </a:t>
            </a:r>
            <a:r>
              <a:rPr kumimoji="0" lang="ar-AE" sz="3200" b="1" i="1" u="none" strike="noStrike" spc="50" normalizeH="0" baseline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بيوتان</a:t>
            </a:r>
            <a:endParaRPr kumimoji="0" lang="ar-AE" sz="3200" b="1" i="0" u="none" strike="noStrike" spc="50" normalizeH="0" baseline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419872" y="3789040"/>
          <a:ext cx="4173537" cy="719137"/>
        </p:xfrm>
        <a:graphic>
          <a:graphicData uri="http://schemas.openxmlformats.org/presentationml/2006/ole">
            <p:oleObj spid="_x0000_s3073" name="معادلة" r:id="rId4" imgW="1371600" imgH="228600" progId="Equation.3">
              <p:embed/>
            </p:oleObj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47864" y="4509120"/>
          <a:ext cx="4320480" cy="648072"/>
        </p:xfrm>
        <a:graphic>
          <a:graphicData uri="http://schemas.openxmlformats.org/presentationml/2006/ole">
            <p:oleObj spid="_x0000_s3075" name="معادلة" r:id="rId5" imgW="1727200" imgH="22860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16" name="مربع نص 15"/>
          <p:cNvSpPr txBox="1"/>
          <p:nvPr/>
        </p:nvSpPr>
        <p:spPr>
          <a:xfrm>
            <a:off x="1547664" y="3717032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بنتان</a:t>
            </a:r>
            <a:endParaRPr lang="ar-AE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763688" y="4365104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ديكان</a:t>
            </a:r>
            <a:endParaRPr lang="ar-AE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71800" y="5876925"/>
          <a:ext cx="4675188" cy="719138"/>
        </p:xfrm>
        <a:graphic>
          <a:graphicData uri="http://schemas.openxmlformats.org/presentationml/2006/ole">
            <p:oleObj spid="_x0000_s3078" name="معادلة" r:id="rId6" imgW="1536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  <p:bldP spid="3075" grpId="0"/>
      <p:bldP spid="3077" grpId="0"/>
      <p:bldP spid="3079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34574.imgcache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0"/>
            <a:ext cx="3217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4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PT Simple Bold Ruled" pitchFamily="2" charset="-78"/>
              </a:rPr>
              <a:t>مجموعة </a:t>
            </a:r>
            <a:r>
              <a:rPr kumimoji="0" lang="ar-AE" sz="40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PT Simple Bold Ruled" pitchFamily="2" charset="-78"/>
              </a:rPr>
              <a:t>الالكيل</a:t>
            </a:r>
            <a:endParaRPr kumimoji="0" lang="ar-AE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PT Simple Bold Ruled" pitchFamily="2" charset="-78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31640" y="619527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1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هي مجموعات من </a:t>
            </a:r>
            <a:r>
              <a:rPr kumimoji="0" lang="ar-AE" sz="2800" b="1" i="1" u="none" strike="noStrike" spc="50" normalizeH="0" baseline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kumimoji="0" lang="ar-AE" sz="2800" b="1" i="1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تتكون عند ازالة احدى </a:t>
            </a:r>
            <a:r>
              <a:rPr kumimoji="0" lang="ar-AE" sz="2800" b="1" i="1" u="none" strike="noStrike" spc="50" normalizeH="0" baseline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ذرات</a:t>
            </a:r>
            <a:r>
              <a:rPr kumimoji="0" lang="ar-AE" sz="2800" b="1" i="1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الهيدروجين من جزيء </a:t>
            </a:r>
            <a:r>
              <a:rPr kumimoji="0" lang="ar-AE" sz="2800" b="1" i="1" u="none" strike="noStrike" spc="50" normalizeH="0" baseline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الالكان.</a:t>
            </a:r>
            <a:endParaRPr kumimoji="0" lang="ar-AE" sz="28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68352" y="1602666"/>
            <a:ext cx="59401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600" b="1" i="1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Arch" pitchFamily="2" charset="-78"/>
              </a:rPr>
              <a:t>طريقة تسمية مجموعة 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ea typeface="Calibri" pitchFamily="34" charset="0"/>
                <a:cs typeface="PT Bold Arch" pitchFamily="2" charset="-78"/>
              </a:rPr>
              <a:t>الالكيل:</a:t>
            </a:r>
            <a:endParaRPr kumimoji="0" lang="en-US" sz="36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itchFamily="66" charset="-78"/>
              <a:cs typeface="PT Bold Arch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6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يحذف من 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الالكان</a:t>
            </a:r>
            <a:r>
              <a:rPr kumimoji="0" lang="ar-AE" sz="36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(ان) 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ويضاف </a:t>
            </a:r>
            <a:r>
              <a:rPr kumimoji="0" lang="ar-AE" sz="3600" b="1" i="1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(يل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ar-AE" sz="3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3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مثل: 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ميثان</a:t>
            </a:r>
            <a:r>
              <a:rPr kumimoji="0" lang="ar-AE" sz="3600" b="1" i="1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AE" sz="36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........</a:t>
            </a:r>
            <a:r>
              <a:rPr kumimoji="0" lang="ar-AE" sz="3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AE" sz="3600" b="1" i="1" u="none" strike="noStrike" spc="50" normalizeH="0" baseline="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ميثيل</a:t>
            </a:r>
            <a:endParaRPr kumimoji="0" lang="ar-AE" sz="3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pSp>
        <p:nvGrpSpPr>
          <p:cNvPr id="22" name="مجموعة 21"/>
          <p:cNvGrpSpPr/>
          <p:nvPr/>
        </p:nvGrpSpPr>
        <p:grpSpPr>
          <a:xfrm>
            <a:off x="2627784" y="3356992"/>
            <a:ext cx="6289948" cy="3501008"/>
            <a:chOff x="2627784" y="3356992"/>
            <a:chExt cx="6289948" cy="3501008"/>
          </a:xfrm>
        </p:grpSpPr>
        <p:sp>
          <p:nvSpPr>
            <p:cNvPr id="6" name="مستطيل 5"/>
            <p:cNvSpPr/>
            <p:nvPr/>
          </p:nvSpPr>
          <p:spPr>
            <a:xfrm>
              <a:off x="4355976" y="3356992"/>
              <a:ext cx="3240360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600" b="1" i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dobe Arabic" pitchFamily="18" charset="-78"/>
                  <a:cs typeface="PT Bold Arch" pitchFamily="2" charset="-78"/>
                </a:rPr>
                <a:t>المجموعات هي </a:t>
              </a:r>
              <a:r>
                <a:rPr lang="ar-AE" sz="3600" b="1" i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dobe Arabic" pitchFamily="18" charset="-78"/>
                  <a:cs typeface="PT Bold Arch" pitchFamily="2" charset="-78"/>
                </a:rPr>
                <a:t>كالاتي</a:t>
              </a:r>
              <a:endParaRPr lang="ar-AE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Arabic" pitchFamily="18" charset="-78"/>
                <a:cs typeface="PT Bold Arch" pitchFamily="2" charset="-78"/>
              </a:endParaRPr>
            </a:p>
          </p:txBody>
        </p:sp>
        <p:pic>
          <p:nvPicPr>
            <p:cNvPr id="21" name="صورة 20" descr="14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784" y="3994665"/>
              <a:ext cx="6289948" cy="2863335"/>
            </a:xfrm>
            <a:prstGeom prst="rect">
              <a:avLst/>
            </a:prstGeom>
          </p:spPr>
        </p:pic>
      </p:grpSp>
      <p:grpSp>
        <p:nvGrpSpPr>
          <p:cNvPr id="14" name="مجموعة 13"/>
          <p:cNvGrpSpPr/>
          <p:nvPr/>
        </p:nvGrpSpPr>
        <p:grpSpPr>
          <a:xfrm>
            <a:off x="35496" y="1988840"/>
            <a:ext cx="3384376" cy="2664296"/>
            <a:chOff x="0" y="2492896"/>
            <a:chExt cx="3384376" cy="2664296"/>
          </a:xfrm>
        </p:grpSpPr>
        <p:sp>
          <p:nvSpPr>
            <p:cNvPr id="12" name="سحابة 11"/>
            <p:cNvSpPr/>
            <p:nvPr/>
          </p:nvSpPr>
          <p:spPr>
            <a:xfrm>
              <a:off x="0" y="2492896"/>
              <a:ext cx="3384376" cy="2664296"/>
            </a:xfrm>
            <a:prstGeom prst="cloud">
              <a:avLst/>
            </a:prstGeom>
            <a:blipFill>
              <a:blip r:embed="rId5" cstate="print">
                <a:lum bright="20000"/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AE" sz="3200" b="1" i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الصيغة العامة </a:t>
              </a:r>
              <a:r>
                <a:rPr lang="ar-AE" sz="3200" b="1" i="1" spc="50" dirty="0" err="1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للالكيل</a:t>
              </a:r>
              <a:r>
                <a:rPr lang="ar-AE" sz="3200" b="1" i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 هي</a:t>
              </a:r>
              <a:endParaRPr lang="ar-AE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630238" y="4149725"/>
            <a:ext cx="1544637" cy="719138"/>
          </p:xfrm>
          <a:graphic>
            <a:graphicData uri="http://schemas.openxmlformats.org/presentationml/2006/ole">
              <p:oleObj spid="_x0000_s2055" name="معادلة" r:id="rId6" imgW="5079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k;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514724" y="0"/>
            <a:ext cx="5629275" cy="692696"/>
          </a:xfrm>
          <a:prstGeom prst="rect">
            <a:avLst/>
          </a:prstGeom>
        </p:spPr>
      </p:pic>
      <p:pic>
        <p:nvPicPr>
          <p:cNvPr id="3" name="صورة 2" descr="lk;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5629275" cy="9807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6151" y="118373"/>
            <a:ext cx="45143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PT Simple Bold Ruled" pitchFamily="2" charset="-78"/>
              </a:rPr>
              <a:t>تسمية </a:t>
            </a:r>
            <a:r>
              <a:rPr lang="ar-S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PT Simple Bold Ruled" pitchFamily="2" charset="-78"/>
              </a:rPr>
              <a:t>الألكانات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PT Simple Bold Ruled" pitchFamily="2" charset="-78"/>
              </a:rPr>
              <a:t> المتفرعة </a:t>
            </a:r>
            <a:endParaRPr lang="ar-AE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PT Simple Bold Rul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675853"/>
            <a:ext cx="9144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يتم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إختيار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أطول سلسلة منفصلة من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الكربون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الهيدروكربون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وإذا كان هناك سلسلتين بنفس العدد يتم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إختيار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السلسلة التي تجعل التفرعات مستقيمة </a:t>
            </a:r>
            <a:r>
              <a:rPr lang="en-US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}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بادئة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ان </a:t>
            </a:r>
            <a:r>
              <a:rPr lang="en-US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{ 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56190" y="2041684"/>
            <a:ext cx="698781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</a:t>
            </a:r>
            <a:r>
              <a:rPr lang="ar-AE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ترقم السلسلة من الطرف القريب لمجموعة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الألكيل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2690917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تسمى مجموعات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الألكيل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وترتب حسب الأبجدية الإنجليزية وإذا وجد أكثر من مجموعة نضيف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كلمة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ثنائي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،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ثلاثي ، .....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) قبل الاسم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3699029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ترقم مجموعات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الألكيل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وتفصل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بفواصل ( ،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وتوضع شرط بين الارقام والأسماء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36512" y="4636293"/>
            <a:ext cx="9144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وعند ترقيم السلسلة الأم وكان الترقيم متساوي من الطرفين حسب </a:t>
            </a:r>
            <a:r>
              <a:rPr lang="ar-SA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المجموعات .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نرقم من الطرف الذي يعطي المجموعة الأسبق أبجدياً أصغر رقم</a:t>
            </a:r>
            <a:r>
              <a:rPr lang="ar-AE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SA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79712" y="6021288"/>
            <a:ext cx="69621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}</a:t>
            </a:r>
            <a:r>
              <a:rPr lang="ar-SA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أرقام </a:t>
            </a:r>
            <a:r>
              <a:rPr lang="ar-SA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المجموعات </a:t>
            </a:r>
            <a:r>
              <a:rPr lang="ar-SA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مجموعات </a:t>
            </a:r>
            <a:r>
              <a:rPr lang="ar-SA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الألكيل</a:t>
            </a:r>
            <a:r>
              <a:rPr lang="ar-SA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ar-SA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بادئة </a:t>
            </a:r>
            <a:r>
              <a:rPr lang="ar-SA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ان </a:t>
            </a:r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{</a:t>
            </a:r>
            <a:endParaRPr lang="en-US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R540625.jpg"/>
          <p:cNvPicPr>
            <a:picLocks noChangeAspect="1"/>
          </p:cNvPicPr>
          <p:nvPr/>
        </p:nvPicPr>
        <p:blipFill>
          <a:blip r:embed="rId3" cstate="print"/>
          <a:srcRect l="4811" r="5901"/>
          <a:stretch>
            <a:fillRect/>
          </a:stretch>
        </p:blipFill>
        <p:spPr>
          <a:xfrm flipH="1">
            <a:off x="0" y="-10922"/>
            <a:ext cx="9144000" cy="6868922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1331640" y="0"/>
            <a:ext cx="15121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صورة 1" descr="CR540625.jpg"/>
          <p:cNvPicPr>
            <a:picLocks noChangeAspect="1"/>
          </p:cNvPicPr>
          <p:nvPr/>
        </p:nvPicPr>
        <p:blipFill>
          <a:blip r:embed="rId3" cstate="print"/>
          <a:srcRect l="67325" r="16925" b="65645"/>
          <a:stretch>
            <a:fillRect/>
          </a:stretch>
        </p:blipFill>
        <p:spPr>
          <a:xfrm rot="16200000" flipH="1">
            <a:off x="459821" y="4958019"/>
            <a:ext cx="1440160" cy="235980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276141" y="0"/>
            <a:ext cx="786785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أمثلة :-</a:t>
            </a:r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أكتب أسماء </a:t>
            </a:r>
            <a:r>
              <a:rPr lang="ar-SA" sz="2800" b="1" spc="50" dirty="0" err="1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الألكانات</a:t>
            </a:r>
            <a:r>
              <a:rPr lang="ar-SA" sz="2800" b="1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التالية بنظام </a:t>
            </a:r>
            <a:r>
              <a:rPr lang="ar-SA" sz="2800" b="1" spc="50" dirty="0" err="1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الأيوباك</a:t>
            </a:r>
            <a:r>
              <a:rPr lang="ar-SA" sz="2800" b="1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r>
              <a:rPr lang="ar-SA" sz="2800" b="1" spc="50" dirty="0" err="1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:-</a:t>
            </a:r>
            <a:endParaRPr lang="ar-AE" sz="2800" b="1" spc="50" dirty="0">
              <a:ln w="11430"/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pSp>
        <p:nvGrpSpPr>
          <p:cNvPr id="17" name="مجموعة 16"/>
          <p:cNvGrpSpPr/>
          <p:nvPr/>
        </p:nvGrpSpPr>
        <p:grpSpPr>
          <a:xfrm>
            <a:off x="4211960" y="620688"/>
            <a:ext cx="4392488" cy="1368152"/>
            <a:chOff x="4211960" y="620688"/>
            <a:chExt cx="4392488" cy="1368152"/>
          </a:xfrm>
        </p:grpSpPr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4211960" y="620688"/>
            <a:ext cx="4392488" cy="732656"/>
          </p:xfrm>
          <a:graphic>
            <a:graphicData uri="http://schemas.openxmlformats.org/presentationml/2006/ole">
              <p:oleObj spid="_x0000_s17411" name="معادلة" r:id="rId4" imgW="1358900" imgH="228600" progId="Equation.3">
                <p:embed/>
              </p:oleObj>
            </a:graphicData>
          </a:graphic>
        </p:graphicFrame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5076056" y="1255415"/>
            <a:ext cx="984250" cy="733425"/>
          </p:xfrm>
          <a:graphic>
            <a:graphicData uri="http://schemas.openxmlformats.org/presentationml/2006/ole">
              <p:oleObj spid="_x0000_s17414" name="معادلة" r:id="rId5" imgW="304560" imgH="228600" progId="Equation.3">
                <p:embed/>
              </p:oleObj>
            </a:graphicData>
          </a:graphic>
        </p:graphicFrame>
        <p:cxnSp>
          <p:nvCxnSpPr>
            <p:cNvPr id="14" name="رابط مستقيم 13"/>
            <p:cNvCxnSpPr/>
            <p:nvPr/>
          </p:nvCxnSpPr>
          <p:spPr>
            <a:xfrm>
              <a:off x="5364088" y="112474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مربع نص 17"/>
          <p:cNvSpPr txBox="1"/>
          <p:nvPr/>
        </p:nvSpPr>
        <p:spPr>
          <a:xfrm>
            <a:off x="2051720" y="1124744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بنتان</a:t>
            </a:r>
            <a:endParaRPr lang="ar-AE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2267744" y="1988840"/>
            <a:ext cx="6484937" cy="2907010"/>
            <a:chOff x="1403648" y="2335535"/>
            <a:chExt cx="6484937" cy="2907010"/>
          </a:xfrm>
        </p:grpSpPr>
        <p:graphicFrame>
          <p:nvGraphicFramePr>
            <p:cNvPr id="17415" name="Object 7"/>
            <p:cNvGraphicFramePr>
              <a:graphicFrameLocks noChangeAspect="1"/>
            </p:cNvGraphicFramePr>
            <p:nvPr/>
          </p:nvGraphicFramePr>
          <p:xfrm>
            <a:off x="1403648" y="3068960"/>
            <a:ext cx="6484937" cy="733425"/>
          </p:xfrm>
          <a:graphic>
            <a:graphicData uri="http://schemas.openxmlformats.org/presentationml/2006/ole">
              <p:oleObj spid="_x0000_s17415" name="معادلة" r:id="rId6" imgW="2006280" imgH="228600" progId="Equation.3">
                <p:embed/>
              </p:oleObj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2699792" y="2335535"/>
            <a:ext cx="984250" cy="733425"/>
          </p:xfrm>
          <a:graphic>
            <a:graphicData uri="http://schemas.openxmlformats.org/presentationml/2006/ole">
              <p:oleObj spid="_x0000_s17416" name="معادلة" r:id="rId7" imgW="304560" imgH="228600" progId="Equation.3">
                <p:embed/>
              </p:oleObj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2699792" y="3789040"/>
            <a:ext cx="984250" cy="733425"/>
          </p:xfrm>
          <a:graphic>
            <a:graphicData uri="http://schemas.openxmlformats.org/presentationml/2006/ole">
              <p:oleObj spid="_x0000_s17417" name="معادلة" r:id="rId8" imgW="304560" imgH="228600" progId="Equation.3">
                <p:embed/>
              </p:oleObj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4211960" y="2407543"/>
            <a:ext cx="984250" cy="733425"/>
          </p:xfrm>
          <a:graphic>
            <a:graphicData uri="http://schemas.openxmlformats.org/presentationml/2006/ole">
              <p:oleObj spid="_x0000_s17418" name="معادلة" r:id="rId9" imgW="304560" imgH="228600" progId="Equation.3">
                <p:embed/>
              </p:oleObj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5796136" y="4509120"/>
            <a:ext cx="984250" cy="733425"/>
          </p:xfrm>
          <a:graphic>
            <a:graphicData uri="http://schemas.openxmlformats.org/presentationml/2006/ole">
              <p:oleObj spid="_x0000_s17419" name="معادلة" r:id="rId10" imgW="304560" imgH="228600" progId="Equation.3">
                <p:embed/>
              </p:oleObj>
            </a:graphicData>
          </a:graphic>
        </p:graphicFrame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5775325" y="3808413"/>
            <a:ext cx="1025525" cy="693737"/>
          </p:xfrm>
          <a:graphic>
            <a:graphicData uri="http://schemas.openxmlformats.org/presentationml/2006/ole">
              <p:oleObj spid="_x0000_s17420" name="معادلة" r:id="rId11" imgW="317160" imgH="215640" progId="Equation.3">
                <p:embed/>
              </p:oleObj>
            </a:graphicData>
          </a:graphic>
        </p:graphicFrame>
        <p:cxnSp>
          <p:nvCxnSpPr>
            <p:cNvPr id="25" name="رابط مستقيم 24"/>
            <p:cNvCxnSpPr/>
            <p:nvPr/>
          </p:nvCxnSpPr>
          <p:spPr>
            <a:xfrm>
              <a:off x="2987824" y="292494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2987824" y="364502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>
              <a:off x="4499992" y="292494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>
              <a:off x="6012160" y="364502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>
              <a:off x="6012160" y="436510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مربع نص 31"/>
          <p:cNvSpPr txBox="1"/>
          <p:nvPr/>
        </p:nvSpPr>
        <p:spPr>
          <a:xfrm>
            <a:off x="179512" y="4077072"/>
            <a:ext cx="41044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6,4,2,2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رباعي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أوكتان</a:t>
            </a:r>
            <a:endParaRPr lang="ar-AE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697806" y="4941168"/>
            <a:ext cx="6978650" cy="1393254"/>
            <a:chOff x="1985838" y="5287863"/>
            <a:chExt cx="6978650" cy="1393254"/>
          </a:xfrm>
        </p:grpSpPr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1985838" y="5949280"/>
            <a:ext cx="6978650" cy="731837"/>
          </p:xfrm>
          <a:graphic>
            <a:graphicData uri="http://schemas.openxmlformats.org/presentationml/2006/ole">
              <p:oleObj spid="_x0000_s17421" name="معادلة" r:id="rId12" imgW="2158920" imgH="228600" progId="Equation.3">
                <p:embed/>
              </p:oleObj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/>
          </p:nvGraphicFramePr>
          <p:xfrm>
            <a:off x="3733849" y="5287863"/>
            <a:ext cx="1846263" cy="733425"/>
          </p:xfrm>
          <a:graphic>
            <a:graphicData uri="http://schemas.openxmlformats.org/presentationml/2006/ole">
              <p:oleObj spid="_x0000_s17422" name="معادلة" r:id="rId13" imgW="571320" imgH="228600" progId="Equation.3">
                <p:embed/>
              </p:oleObj>
            </a:graphicData>
          </a:graphic>
        </p:graphicFrame>
        <p:graphicFrame>
          <p:nvGraphicFramePr>
            <p:cNvPr id="17423" name="Object 15"/>
            <p:cNvGraphicFramePr>
              <a:graphicFrameLocks noChangeAspect="1"/>
            </p:cNvGraphicFramePr>
            <p:nvPr/>
          </p:nvGraphicFramePr>
          <p:xfrm>
            <a:off x="5796136" y="5301208"/>
            <a:ext cx="1008112" cy="720080"/>
          </p:xfrm>
          <a:graphic>
            <a:graphicData uri="http://schemas.openxmlformats.org/presentationml/2006/ole">
              <p:oleObj spid="_x0000_s17423" name="معادلة" r:id="rId14" imgW="304560" imgH="228600" progId="Equation.3">
                <p:embed/>
              </p:oleObj>
            </a:graphicData>
          </a:graphic>
        </p:graphicFrame>
        <p:graphicFrame>
          <p:nvGraphicFramePr>
            <p:cNvPr id="17424" name="Object 16"/>
            <p:cNvGraphicFramePr>
              <a:graphicFrameLocks noChangeAspect="1"/>
            </p:cNvGraphicFramePr>
            <p:nvPr/>
          </p:nvGraphicFramePr>
          <p:xfrm>
            <a:off x="7380312" y="5300563"/>
            <a:ext cx="1008063" cy="720725"/>
          </p:xfrm>
          <a:graphic>
            <a:graphicData uri="http://schemas.openxmlformats.org/presentationml/2006/ole">
              <p:oleObj spid="_x0000_s17424" name="معادلة" r:id="rId15" imgW="304560" imgH="228600" progId="Equation.3">
                <p:embed/>
              </p:oleObj>
            </a:graphicData>
          </a:graphic>
        </p:graphicFrame>
        <p:cxnSp>
          <p:nvCxnSpPr>
            <p:cNvPr id="37" name="رابط مستقيم 36"/>
            <p:cNvCxnSpPr/>
            <p:nvPr/>
          </p:nvCxnSpPr>
          <p:spPr>
            <a:xfrm>
              <a:off x="3995936" y="580526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رابط مستقيم 37"/>
            <p:cNvCxnSpPr/>
            <p:nvPr/>
          </p:nvCxnSpPr>
          <p:spPr>
            <a:xfrm>
              <a:off x="6012160" y="580526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رابط مستقيم 38"/>
            <p:cNvCxnSpPr/>
            <p:nvPr/>
          </p:nvCxnSpPr>
          <p:spPr>
            <a:xfrm>
              <a:off x="7596336" y="5805264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مربع نص 40"/>
          <p:cNvSpPr txBox="1"/>
          <p:nvPr/>
        </p:nvSpPr>
        <p:spPr>
          <a:xfrm>
            <a:off x="2771800" y="6218148"/>
            <a:ext cx="482453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إيثيل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4,2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ثنائي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أوكتان</a:t>
            </a:r>
            <a:endParaRPr lang="ar-AE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 descr="carsclub_39025335.jpg"/>
          <p:cNvPicPr>
            <a:picLocks noChangeAspect="1"/>
          </p:cNvPicPr>
          <p:nvPr/>
        </p:nvPicPr>
        <p:blipFill>
          <a:blip r:embed="rId3" cstate="print"/>
          <a:srcRect l="98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80987" y="44624"/>
            <a:ext cx="607249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</a:t>
            </a:r>
            <a:r>
              <a:rPr lang="ar-AE" sz="32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2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ارسم الصيغة البنائية المختصرة لــ</a:t>
            </a:r>
            <a:endParaRPr lang="en-US" sz="32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83768" y="692696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4,3,3</a:t>
            </a:r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– ثلاثي </a:t>
            </a:r>
            <a:r>
              <a:rPr lang="ar-AE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ايثيل</a:t>
            </a:r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r>
              <a:rPr lang="ar-AE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-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4 </a:t>
            </a:r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– </a:t>
            </a:r>
            <a:r>
              <a:rPr lang="ar-AE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ميثيل</a:t>
            </a:r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r>
              <a:rPr lang="ar-AE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هكسان</a:t>
            </a:r>
            <a:endParaRPr lang="ar-A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1835696" y="1124744"/>
            <a:ext cx="7272808" cy="2173585"/>
            <a:chOff x="1871192" y="1183407"/>
            <a:chExt cx="7272808" cy="2173585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132656" y="1183407"/>
            <a:ext cx="959624" cy="733425"/>
          </p:xfrm>
          <a:graphic>
            <a:graphicData uri="http://schemas.openxmlformats.org/presentationml/2006/ole">
              <p:oleObj spid="_x0000_s24579" name="معادلة" r:id="rId4" imgW="304560" imgH="228600" progId="Equation.3">
                <p:embed/>
              </p:oleObj>
            </a:graphicData>
          </a:graphic>
        </p:graphicFrame>
        <p:grpSp>
          <p:nvGrpSpPr>
            <p:cNvPr id="16" name="مجموعة 15"/>
            <p:cNvGrpSpPr/>
            <p:nvPr/>
          </p:nvGrpSpPr>
          <p:grpSpPr>
            <a:xfrm>
              <a:off x="1871192" y="1196131"/>
              <a:ext cx="7272808" cy="2160861"/>
              <a:chOff x="1871192" y="1052314"/>
              <a:chExt cx="7272808" cy="2160861"/>
            </a:xfrm>
          </p:grpSpPr>
          <p:cxnSp>
            <p:nvCxnSpPr>
              <p:cNvPr id="8" name="رابط مستقيم 7"/>
              <p:cNvCxnSpPr/>
              <p:nvPr/>
            </p:nvCxnSpPr>
            <p:spPr>
              <a:xfrm>
                <a:off x="4788024" y="2420888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24580" name="Object 4"/>
              <p:cNvGraphicFramePr>
                <a:graphicFrameLocks noChangeAspect="1"/>
              </p:cNvGraphicFramePr>
              <p:nvPr/>
            </p:nvGraphicFramePr>
            <p:xfrm>
              <a:off x="4572000" y="2564904"/>
              <a:ext cx="979934" cy="647576"/>
            </p:xfrm>
            <a:graphic>
              <a:graphicData uri="http://schemas.openxmlformats.org/presentationml/2006/ole">
                <p:oleObj spid="_x0000_s24580" name="معادلة" r:id="rId5" imgW="368280" imgH="228600" progId="Equation.3">
                  <p:embed/>
                </p:oleObj>
              </a:graphicData>
            </a:graphic>
          </p:graphicFrame>
          <p:graphicFrame>
            <p:nvGraphicFramePr>
              <p:cNvPr id="24581" name="Object 5"/>
              <p:cNvGraphicFramePr>
                <a:graphicFrameLocks noChangeAspect="1"/>
              </p:cNvGraphicFramePr>
              <p:nvPr/>
            </p:nvGraphicFramePr>
            <p:xfrm>
              <a:off x="6156176" y="2564904"/>
              <a:ext cx="1068983" cy="648271"/>
            </p:xfrm>
            <a:graphic>
              <a:graphicData uri="http://schemas.openxmlformats.org/presentationml/2006/ole">
                <p:oleObj spid="_x0000_s24581" name="معادلة" r:id="rId6" imgW="368280" imgH="228600" progId="Equation.3">
                  <p:embed/>
                </p:oleObj>
              </a:graphicData>
            </a:graphic>
          </p:graphicFrame>
          <p:graphicFrame>
            <p:nvGraphicFramePr>
              <p:cNvPr id="24582" name="Object 6"/>
              <p:cNvGraphicFramePr>
                <a:graphicFrameLocks noChangeAspect="1"/>
              </p:cNvGraphicFramePr>
              <p:nvPr/>
            </p:nvGraphicFramePr>
            <p:xfrm>
              <a:off x="4550965" y="1052314"/>
              <a:ext cx="1173163" cy="720502"/>
            </p:xfrm>
            <a:graphic>
              <a:graphicData uri="http://schemas.openxmlformats.org/presentationml/2006/ole">
                <p:oleObj spid="_x0000_s24582" name="معادلة" r:id="rId7" imgW="368280" imgH="228600" progId="Equation.3">
                  <p:embed/>
                </p:oleObj>
              </a:graphicData>
            </a:graphic>
          </p:graphicFrame>
          <p:graphicFrame>
            <p:nvGraphicFramePr>
              <p:cNvPr id="24583" name="Object 7"/>
              <p:cNvGraphicFramePr>
                <a:graphicFrameLocks noChangeAspect="1"/>
              </p:cNvGraphicFramePr>
              <p:nvPr/>
            </p:nvGraphicFramePr>
            <p:xfrm>
              <a:off x="1871192" y="1772816"/>
              <a:ext cx="7272808" cy="864096"/>
            </p:xfrm>
            <a:graphic>
              <a:graphicData uri="http://schemas.openxmlformats.org/presentationml/2006/ole">
                <p:oleObj spid="_x0000_s24583" name="معادلة" r:id="rId8" imgW="2108160" imgH="228600" progId="Equation.3">
                  <p:embed/>
                </p:oleObj>
              </a:graphicData>
            </a:graphic>
          </p:graphicFrame>
          <p:cxnSp>
            <p:nvCxnSpPr>
              <p:cNvPr id="13" name="رابط مستقيم 12"/>
              <p:cNvCxnSpPr/>
              <p:nvPr/>
            </p:nvCxnSpPr>
            <p:spPr>
              <a:xfrm>
                <a:off x="6372200" y="2420888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/>
              <p:cNvCxnSpPr/>
              <p:nvPr/>
            </p:nvCxnSpPr>
            <p:spPr>
              <a:xfrm>
                <a:off x="4788024" y="1628800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/>
              <p:cNvCxnSpPr/>
              <p:nvPr/>
            </p:nvCxnSpPr>
            <p:spPr>
              <a:xfrm>
                <a:off x="6372200" y="1628800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مجموعة 28"/>
          <p:cNvGrpSpPr/>
          <p:nvPr/>
        </p:nvGrpSpPr>
        <p:grpSpPr>
          <a:xfrm>
            <a:off x="455861" y="4194398"/>
            <a:ext cx="8652643" cy="2114922"/>
            <a:chOff x="455861" y="4279751"/>
            <a:chExt cx="8652643" cy="2114922"/>
          </a:xfrm>
        </p:grpSpPr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455861" y="4988472"/>
            <a:ext cx="8652643" cy="744784"/>
          </p:xfrm>
          <a:graphic>
            <a:graphicData uri="http://schemas.openxmlformats.org/presentationml/2006/ole">
              <p:oleObj spid="_x0000_s24584" name="معادلة" r:id="rId9" imgW="2908080" imgH="228600" progId="Equation.3">
                <p:embed/>
              </p:oleObj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1691680" y="4279751"/>
            <a:ext cx="959624" cy="733425"/>
          </p:xfrm>
          <a:graphic>
            <a:graphicData uri="http://schemas.openxmlformats.org/presentationml/2006/ole">
              <p:oleObj spid="_x0000_s24585" name="معادلة" r:id="rId10" imgW="304560" imgH="228600" progId="Equation.3">
                <p:embed/>
              </p:oleObj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2843808" y="4279751"/>
            <a:ext cx="959624" cy="733425"/>
          </p:xfrm>
          <a:graphic>
            <a:graphicData uri="http://schemas.openxmlformats.org/presentationml/2006/ole">
              <p:oleObj spid="_x0000_s24586" name="معادلة" r:id="rId11" imgW="304560" imgH="228600" progId="Equation.3">
                <p:embed/>
              </p:oleObj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3851920" y="4279751"/>
            <a:ext cx="959624" cy="733425"/>
          </p:xfrm>
          <a:graphic>
            <a:graphicData uri="http://schemas.openxmlformats.org/presentationml/2006/ole">
              <p:oleObj spid="_x0000_s24587" name="معادلة" r:id="rId12" imgW="304560" imgH="228600" progId="Equation.3">
                <p:embed/>
              </p:oleObj>
            </a:graphicData>
          </a:graphic>
        </p:graphicFrame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3779912" y="5661248"/>
            <a:ext cx="959624" cy="733425"/>
          </p:xfrm>
          <a:graphic>
            <a:graphicData uri="http://schemas.openxmlformats.org/presentationml/2006/ole">
              <p:oleObj spid="_x0000_s24588" name="معادلة" r:id="rId13" imgW="304560" imgH="228600" progId="Equation.3">
                <p:embed/>
              </p:oleObj>
            </a:graphicData>
          </a:graphic>
        </p:graphicFrame>
        <p:cxnSp>
          <p:nvCxnSpPr>
            <p:cNvPr id="25" name="رابط مستقيم 24"/>
            <p:cNvCxnSpPr/>
            <p:nvPr/>
          </p:nvCxnSpPr>
          <p:spPr>
            <a:xfrm>
              <a:off x="1907704" y="4869160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3059832" y="4869160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>
              <a:off x="4067944" y="4869160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>
              <a:off x="4067944" y="5517232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مجموعة 30"/>
          <p:cNvGrpSpPr/>
          <p:nvPr/>
        </p:nvGrpSpPr>
        <p:grpSpPr>
          <a:xfrm>
            <a:off x="899592" y="2492896"/>
            <a:ext cx="7776864" cy="1782459"/>
            <a:chOff x="899592" y="2492896"/>
            <a:chExt cx="7776864" cy="1782459"/>
          </a:xfrm>
        </p:grpSpPr>
        <p:sp>
          <p:nvSpPr>
            <p:cNvPr id="19" name="مربع نص 18"/>
            <p:cNvSpPr txBox="1"/>
            <p:nvPr/>
          </p:nvSpPr>
          <p:spPr>
            <a:xfrm>
              <a:off x="3203848" y="3501008"/>
              <a:ext cx="54726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Heading" pitchFamily="2" charset="-78"/>
                </a:rPr>
                <a:t>4,4,3,2</a:t>
              </a:r>
              <a:r>
                <a:rPr lang="ar-AE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Heading" pitchFamily="2" charset="-78"/>
                </a:rPr>
                <a:t> – رباعي </a:t>
              </a:r>
              <a:r>
                <a:rPr lang="ar-AE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Heading" pitchFamily="2" charset="-78"/>
                </a:rPr>
                <a:t>ميثيل</a:t>
              </a:r>
              <a:r>
                <a:rPr lang="ar-AE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Heading" pitchFamily="2" charset="-78"/>
                </a:rPr>
                <a:t> </a:t>
              </a:r>
              <a:r>
                <a:rPr lang="ar-AE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PT Bold Heading" pitchFamily="2" charset="-78"/>
                </a:rPr>
                <a:t>أوكتان</a:t>
              </a:r>
              <a:endParaRPr lang="ar-AE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endParaRPr>
            </a:p>
          </p:txBody>
        </p:sp>
        <p:pic>
          <p:nvPicPr>
            <p:cNvPr id="30" name="صورة 29" descr="images (2)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flipH="1">
              <a:off x="899592" y="2492896"/>
              <a:ext cx="1512168" cy="17824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>
              <a:lum bright="20000" contrast="-1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2213728" y="0"/>
            <a:ext cx="44005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تسميه </a:t>
            </a:r>
            <a:r>
              <a:rPr lang="ar-AE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الالكانات</a:t>
            </a:r>
            <a:r>
              <a:rPr lang="ar-A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الحلقيه </a:t>
            </a:r>
            <a:endParaRPr lang="ar-AE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32873" y="476672"/>
            <a:ext cx="34756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بادئه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حلقي </a:t>
            </a:r>
            <a:endParaRPr lang="ar-AE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15816" y="1052736"/>
            <a:ext cx="622818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لو وجد مجموعه واحده </a:t>
            </a:r>
            <a: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(اسم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المجموعه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بادئه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حلقي )</a:t>
            </a:r>
            <a:endParaRPr lang="ar-AE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180528" y="2132856"/>
            <a:ext cx="93245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اذا وجد اكثر من مجموعه من نفس النوع ترقم من أي مجموعه </a:t>
            </a:r>
            <a: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بحيث تعطى باقي المجموعات اصغر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رقم .</a:t>
            </a:r>
            <a:endParaRPr lang="ar-AE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948264" y="4797152"/>
            <a:ext cx="1872208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Arch" pitchFamily="2" charset="-78"/>
              </a:rPr>
              <a:t>أمثلة :</a:t>
            </a:r>
            <a:endParaRPr lang="ar-AE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Arch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3212976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اذا وجد اكثر من نوع من المجموعات تأخذ من المجموعه الاسبق في الترتيب الابجدي </a:t>
            </a:r>
            <a:r>
              <a:rPr lang="ar-AE" sz="32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رقم (</a:t>
            </a:r>
            <a:r>
              <a:rPr lang="en-US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ar-AE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ونرقم من الطرف الذي يعطي باقي المجموعات اصغر رقم </a:t>
            </a:r>
            <a:endParaRPr lang="ar-AE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6300192" y="5373216"/>
            <a:ext cx="2232248" cy="1368152"/>
            <a:chOff x="6300192" y="5373216"/>
            <a:chExt cx="2232248" cy="1368152"/>
          </a:xfrm>
        </p:grpSpPr>
        <p:sp>
          <p:nvSpPr>
            <p:cNvPr id="4" name="مستطيل 3"/>
            <p:cNvSpPr/>
            <p:nvPr/>
          </p:nvSpPr>
          <p:spPr>
            <a:xfrm>
              <a:off x="7164288" y="5373216"/>
              <a:ext cx="936104" cy="72008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6300192" y="6156593"/>
              <a:ext cx="223224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بيوتان</a:t>
              </a:r>
              <a:r>
                <a:rPr lang="ar-AE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حلقي </a:t>
              </a:r>
              <a:endParaRPr lang="ar-AE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3491880" y="5157192"/>
            <a:ext cx="2376264" cy="1592887"/>
            <a:chOff x="3491880" y="5157192"/>
            <a:chExt cx="2376264" cy="1592887"/>
          </a:xfrm>
        </p:grpSpPr>
        <p:sp>
          <p:nvSpPr>
            <p:cNvPr id="5" name="سداسي 4"/>
            <p:cNvSpPr/>
            <p:nvPr/>
          </p:nvSpPr>
          <p:spPr>
            <a:xfrm rot="5400000">
              <a:off x="4283968" y="5085184"/>
              <a:ext cx="1008112" cy="1152128"/>
            </a:xfrm>
            <a:prstGeom prst="hexagon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3491880" y="6165304"/>
              <a:ext cx="237626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هكسان</a:t>
              </a:r>
              <a:r>
                <a:rPr lang="ar-AE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حلقي </a:t>
              </a:r>
              <a:endParaRPr lang="ar-AE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5496" y="5085184"/>
            <a:ext cx="3126939" cy="1656184"/>
            <a:chOff x="35496" y="5085184"/>
            <a:chExt cx="3126939" cy="1656184"/>
          </a:xfrm>
        </p:grpSpPr>
        <p:grpSp>
          <p:nvGrpSpPr>
            <p:cNvPr id="19" name="مجموعة 18"/>
            <p:cNvGrpSpPr/>
            <p:nvPr/>
          </p:nvGrpSpPr>
          <p:grpSpPr>
            <a:xfrm>
              <a:off x="755576" y="5085184"/>
              <a:ext cx="2406859" cy="1080120"/>
              <a:chOff x="539552" y="5038402"/>
              <a:chExt cx="2807498" cy="1198910"/>
            </a:xfrm>
          </p:grpSpPr>
          <p:sp>
            <p:nvSpPr>
              <p:cNvPr id="6" name="مخمس عادي 5"/>
              <p:cNvSpPr/>
              <p:nvPr/>
            </p:nvSpPr>
            <p:spPr>
              <a:xfrm>
                <a:off x="539552" y="5085184"/>
                <a:ext cx="1584176" cy="1152128"/>
              </a:xfrm>
              <a:prstGeom prst="pentag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cxnSp>
            <p:nvCxnSpPr>
              <p:cNvPr id="17" name="رابط مستقيم 16"/>
              <p:cNvCxnSpPr>
                <a:stCxn id="6" idx="5"/>
              </p:cNvCxnSpPr>
              <p:nvPr/>
            </p:nvCxnSpPr>
            <p:spPr>
              <a:xfrm flipV="1">
                <a:off x="2123727" y="5358111"/>
                <a:ext cx="263699" cy="16714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2387425" y="5038402"/>
              <a:ext cx="959625" cy="733425"/>
            </p:xfrm>
            <a:graphic>
              <a:graphicData uri="http://schemas.openxmlformats.org/presentationml/2006/ole">
                <p:oleObj spid="_x0000_s22529" name="معادلة" r:id="rId4" imgW="304560" imgH="228600" progId="Equation.3">
                  <p:embed/>
                </p:oleObj>
              </a:graphicData>
            </a:graphic>
          </p:graphicFrame>
        </p:grpSp>
        <p:sp>
          <p:nvSpPr>
            <p:cNvPr id="23" name="مربع نص 22"/>
            <p:cNvSpPr txBox="1"/>
            <p:nvPr/>
          </p:nvSpPr>
          <p:spPr>
            <a:xfrm>
              <a:off x="35496" y="6156593"/>
              <a:ext cx="280831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ar-AE" sz="3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ميثيل</a:t>
              </a:r>
              <a:r>
                <a:rPr lang="ar-AE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بنتان حلقي </a:t>
              </a:r>
              <a:endParaRPr lang="ar-AE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22453323v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91440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99936" y="0"/>
            <a:ext cx="5876929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ارسم الصيغة البنائية المختصرة ل</a:t>
            </a:r>
          </a:p>
          <a:p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ar-AE" sz="28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إيثيل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3,3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ثنائي </a:t>
            </a:r>
            <a:r>
              <a:rPr lang="ar-AE" sz="28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هكسان</a:t>
            </a:r>
            <a:r>
              <a:rPr lang="ar-AE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حلقي  </a:t>
            </a:r>
            <a:endParaRPr lang="ar-AE" sz="2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691680" y="5661248"/>
            <a:ext cx="723629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الحل :</a:t>
            </a:r>
            <a: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بنتان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حلقي 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ميثل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بيوتان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حلقي /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ميثل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بنتان </a:t>
            </a:r>
            <a:r>
              <a:rPr lang="ar-AE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AE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هكسان</a:t>
            </a:r>
            <a:endParaRPr lang="ar-AE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691680" y="4005064"/>
            <a:ext cx="74523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أي من المركبات التاليه تمثل </a:t>
            </a:r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ايزومرات</a:t>
            </a:r>
            <a:r>
              <a:rPr lang="ar-A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 </a:t>
            </a:r>
            <a:r>
              <a:rPr lang="ar-AE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بنائيه :</a:t>
            </a:r>
            <a:endParaRPr lang="ar-AE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  <a:p>
            <a:pPr lvl="0">
              <a:spcBef>
                <a:spcPct val="0"/>
              </a:spcBef>
              <a:defRPr/>
            </a:pP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بنتان 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بنتان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حلقي /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بنتان /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ميثيل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بيوتان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حلقي 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هكسان</a:t>
            </a:r>
            <a:r>
              <a:rPr lang="ar-AE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ar-AE" sz="32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3275856" y="1112416"/>
            <a:ext cx="5868144" cy="2709044"/>
            <a:chOff x="3275856" y="1112416"/>
            <a:chExt cx="5868144" cy="2709044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3275856" y="1112416"/>
              <a:ext cx="3096344" cy="2676624"/>
              <a:chOff x="3275856" y="1112416"/>
              <a:chExt cx="3096344" cy="2676624"/>
            </a:xfrm>
          </p:grpSpPr>
          <p:sp>
            <p:nvSpPr>
              <p:cNvPr id="18" name="سداسي 17"/>
              <p:cNvSpPr/>
              <p:nvPr/>
            </p:nvSpPr>
            <p:spPr>
              <a:xfrm rot="5400000">
                <a:off x="4355976" y="1916832"/>
                <a:ext cx="1440160" cy="1584176"/>
              </a:xfrm>
              <a:prstGeom prst="hexagon">
                <a:avLst/>
              </a:prstGeom>
              <a:solidFill>
                <a:srgbClr val="92D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cxnSp>
            <p:nvCxnSpPr>
              <p:cNvPr id="21" name="رابط مستقيم 20"/>
              <p:cNvCxnSpPr/>
              <p:nvPr/>
            </p:nvCxnSpPr>
            <p:spPr>
              <a:xfrm>
                <a:off x="5076056" y="1628800"/>
                <a:ext cx="0" cy="360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>
                <a:stCxn id="18" idx="1"/>
              </p:cNvCxnSpPr>
              <p:nvPr/>
            </p:nvCxnSpPr>
            <p:spPr>
              <a:xfrm flipH="1" flipV="1">
                <a:off x="3995936" y="2852936"/>
                <a:ext cx="288032" cy="2160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>
                <a:stCxn id="18" idx="1"/>
              </p:cNvCxnSpPr>
              <p:nvPr/>
            </p:nvCxnSpPr>
            <p:spPr>
              <a:xfrm flipH="1">
                <a:off x="4139952" y="3068960"/>
                <a:ext cx="144016" cy="2880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Object 6"/>
              <p:cNvGraphicFramePr>
                <a:graphicFrameLocks noChangeAspect="1"/>
              </p:cNvGraphicFramePr>
              <p:nvPr/>
            </p:nvGraphicFramePr>
            <p:xfrm>
              <a:off x="3275856" y="2564904"/>
              <a:ext cx="822683" cy="660756"/>
            </p:xfrm>
            <a:graphic>
              <a:graphicData uri="http://schemas.openxmlformats.org/presentationml/2006/ole">
                <p:oleObj spid="_x0000_s21506" name="معادلة" r:id="rId4" imgW="304560" imgH="228600" progId="Equation.3">
                  <p:embed/>
                </p:oleObj>
              </a:graphicData>
            </a:graphic>
          </p:graphicFrame>
          <p:graphicFrame>
            <p:nvGraphicFramePr>
              <p:cNvPr id="27" name="Object 6"/>
              <p:cNvGraphicFramePr>
                <a:graphicFrameLocks noChangeAspect="1"/>
              </p:cNvGraphicFramePr>
              <p:nvPr/>
            </p:nvGraphicFramePr>
            <p:xfrm>
              <a:off x="3419872" y="3128284"/>
              <a:ext cx="822683" cy="660756"/>
            </p:xfrm>
            <a:graphic>
              <a:graphicData uri="http://schemas.openxmlformats.org/presentationml/2006/ole">
                <p:oleObj spid="_x0000_s21507" name="معادلة" r:id="rId5" imgW="304560" imgH="228600" progId="Equation.3">
                  <p:embed/>
                </p:oleObj>
              </a:graphicData>
            </a:graphic>
          </p:graphicFrame>
          <p:graphicFrame>
            <p:nvGraphicFramePr>
              <p:cNvPr id="28" name="Object 6"/>
              <p:cNvGraphicFramePr>
                <a:graphicFrameLocks noChangeAspect="1"/>
              </p:cNvGraphicFramePr>
              <p:nvPr/>
            </p:nvGraphicFramePr>
            <p:xfrm>
              <a:off x="4830737" y="1112416"/>
              <a:ext cx="1541463" cy="660400"/>
            </p:xfrm>
            <a:graphic>
              <a:graphicData uri="http://schemas.openxmlformats.org/presentationml/2006/ole">
                <p:oleObj spid="_x0000_s21508" name="معادلة" r:id="rId6" imgW="571320" imgH="228600" progId="Equation.3">
                  <p:embed/>
                </p:oleObj>
              </a:graphicData>
            </a:graphic>
          </p:graphicFrame>
        </p:grpSp>
        <p:pic>
          <p:nvPicPr>
            <p:cNvPr id="32" name="صورة 31" descr="54038_f260-1-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7086651" y="1700808"/>
              <a:ext cx="2057349" cy="21206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3518b20c19f0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3518b20c19f029</Template>
  <TotalTime>1</TotalTime>
  <Words>666</Words>
  <Application>Microsoft Office PowerPoint</Application>
  <PresentationFormat>عرض على الشاشة (3:4)‏</PresentationFormat>
  <Paragraphs>103</Paragraphs>
  <Slides>13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3518b20c19f029</vt:lpstr>
      <vt:lpstr>معادلة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استخدام الالكانات الشائعة </vt:lpstr>
      <vt:lpstr>الشريحة 12</vt:lpstr>
      <vt:lpstr>الشريحة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fhoom</dc:creator>
  <cp:lastModifiedBy>fhoom</cp:lastModifiedBy>
  <cp:revision>1</cp:revision>
  <dcterms:created xsi:type="dcterms:W3CDTF">2014-05-02T22:41:48Z</dcterms:created>
  <dcterms:modified xsi:type="dcterms:W3CDTF">2014-05-02T22:43:03Z</dcterms:modified>
</cp:coreProperties>
</file>