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1909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5879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2655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0134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6982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882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6159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3489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0507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211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111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D93A-7D2A-4DB6-AC2D-26F8057BEBC4}" type="datetimeFigureOut">
              <a:rPr lang="ar-AE" smtClean="0"/>
              <a:t>02/07/1436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2DEC-8BDC-4832-9244-B374517E92D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8796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9EF55DE-783E-44C3-A891-8D94E7E55733}" type="slidenum">
              <a:rPr lang="ar-SA" sz="1400" smtClean="0">
                <a:cs typeface="Times New Roman" pitchFamily="18" charset="0"/>
              </a:rPr>
              <a:pPr eaLnBrk="1" hangingPunct="1"/>
              <a:t>1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638300"/>
            <a:ext cx="6478588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ar-SA" sz="8000" b="1" smtClean="0"/>
              <a:t>الكيمياء العضوية</a:t>
            </a:r>
            <a:endParaRPr lang="en-US" sz="8000" b="1" smtClean="0"/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1835150" y="3468688"/>
            <a:ext cx="5165725" cy="8239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4800" b="1">
                <a:cs typeface="Times New Roman" pitchFamily="18" charset="0"/>
              </a:rPr>
              <a:t>الصف الثاني عشر العلمي</a:t>
            </a:r>
            <a:endParaRPr lang="en-US" sz="4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" grpId="0" animBg="1" autoUpdateAnimBg="0"/>
      <p:bldP spid="215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4F39810-F742-4900-9D51-CF863DD7C768}" type="slidenum">
              <a:rPr lang="ar-SA" sz="1400" smtClean="0">
                <a:cs typeface="Times New Roman" pitchFamily="18" charset="0"/>
              </a:rPr>
              <a:pPr eaLnBrk="1" hangingPunct="1"/>
              <a:t>10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997575" y="105251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7092950" y="1484313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875463" y="2062163"/>
            <a:ext cx="0" cy="2873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4859338" y="1484313"/>
            <a:ext cx="1152525" cy="317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877050" y="765175"/>
            <a:ext cx="0" cy="2873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092950" y="981075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157913" y="2349500"/>
            <a:ext cx="1150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086475" y="-100013"/>
            <a:ext cx="1150938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698750" y="5713413"/>
            <a:ext cx="3025775" cy="8842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5200" baseline="-25000">
                <a:solidFill>
                  <a:srgbClr val="FF3300"/>
                </a:solidFill>
                <a:latin typeface="Arial Black" pitchFamily="34" charset="0"/>
              </a:rPr>
              <a:t>4</a:t>
            </a:r>
            <a:r>
              <a:rPr lang="en-US" sz="52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5200" baseline="-25000">
                <a:solidFill>
                  <a:schemeClr val="accent2"/>
                </a:solidFill>
                <a:latin typeface="Arial Black" pitchFamily="34" charset="0"/>
              </a:rPr>
              <a:t>10</a:t>
            </a:r>
            <a:r>
              <a:rPr lang="en-US" sz="52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690938" y="105251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4498975" y="2060575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2771775" y="1484313"/>
            <a:ext cx="1152525" cy="317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4572000" y="765175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852863" y="-100013"/>
            <a:ext cx="1150937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1331913" y="2276475"/>
            <a:ext cx="1150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474788" y="105251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2193925" y="198913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1401763" y="1484313"/>
            <a:ext cx="3603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2266950" y="765175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179388" y="982663"/>
            <a:ext cx="1150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1476375" y="-100013"/>
            <a:ext cx="1150938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763963" y="2565400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4498975" y="3541713"/>
            <a:ext cx="0" cy="3603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3635375" y="3038475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 flipH="1">
            <a:off x="4932363" y="3038475"/>
            <a:ext cx="2889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708400" y="3832225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4933950" y="2608263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2414588" y="2678113"/>
            <a:ext cx="1150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nimBg="1"/>
      <p:bldP spid="26629" grpId="0" animBg="1"/>
      <p:bldP spid="26630" grpId="0" animBg="1"/>
      <p:bldP spid="26631" grpId="0" animBg="1"/>
      <p:bldP spid="26632" grpId="0" autoUpdateAnimBg="0"/>
      <p:bldP spid="26633" grpId="0" autoUpdateAnimBg="0"/>
      <p:bldP spid="26634" grpId="0" autoUpdateAnimBg="0"/>
      <p:bldP spid="26645" grpId="0" animBg="1" autoUpdateAnimBg="0"/>
      <p:bldP spid="26646" grpId="0" autoUpdateAnimBg="0"/>
      <p:bldP spid="26647" grpId="0" animBg="1"/>
      <p:bldP spid="26648" grpId="0" animBg="1"/>
      <p:bldP spid="26649" grpId="0" animBg="1"/>
      <p:bldP spid="26650" grpId="0" autoUpdateAnimBg="0"/>
      <p:bldP spid="26651" grpId="0" autoUpdateAnimBg="0"/>
      <p:bldP spid="26653" grpId="0" autoUpdateAnimBg="0"/>
      <p:bldP spid="26654" grpId="0" animBg="1"/>
      <p:bldP spid="26655" grpId="0" animBg="1"/>
      <p:bldP spid="26656" grpId="0" animBg="1"/>
      <p:bldP spid="26657" grpId="0" autoUpdateAnimBg="0"/>
      <p:bldP spid="26658" grpId="0" autoUpdateAnimBg="0"/>
      <p:bldP spid="26663" grpId="0" autoUpdateAnimBg="0"/>
      <p:bldP spid="26664" grpId="0" animBg="1"/>
      <p:bldP spid="26665" grpId="0" animBg="1"/>
      <p:bldP spid="26666" grpId="0" animBg="1"/>
      <p:bldP spid="26667" grpId="0" autoUpdateAnimBg="0"/>
      <p:bldP spid="26668" grpId="0" autoUpdateAnimBg="0"/>
      <p:bldP spid="266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B474BE29-1F98-43E3-A4C6-C32A98014ED3}" type="slidenum">
              <a:rPr lang="ar-SA" sz="1400" smtClean="0">
                <a:cs typeface="Times New Roman" pitchFamily="18" charset="0"/>
              </a:rPr>
              <a:pPr eaLnBrk="1" hangingPunct="1"/>
              <a:t>11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03800" y="3341688"/>
            <a:ext cx="2881313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بيوتان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716713" y="105251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7812088" y="1484313"/>
            <a:ext cx="3603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7594600" y="2062163"/>
            <a:ext cx="0" cy="2873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516688" y="1516063"/>
            <a:ext cx="4333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7596188" y="765175"/>
            <a:ext cx="0" cy="2873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812088" y="981075"/>
            <a:ext cx="1150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877050" y="2349500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805613" y="-100013"/>
            <a:ext cx="1150937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132388" y="108426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867400" y="2060575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003800" y="1516063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868988" y="763588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076825" y="2351088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148263" y="-100013"/>
            <a:ext cx="1150937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708400" y="2349500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235825" y="4797425"/>
            <a:ext cx="158432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435600" y="4797425"/>
            <a:ext cx="1584325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7885113" y="590708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ar-SA" sz="4400" b="1">
                <a:solidFill>
                  <a:srgbClr val="FF3300"/>
                </a:solidFill>
                <a:latin typeface="Arial Black" pitchFamily="34" charset="0"/>
              </a:rPr>
              <a:t> أو</a:t>
            </a:r>
            <a:endParaRPr lang="en-US" sz="44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8163" y="3573463"/>
            <a:ext cx="208915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400" baseline="-25000">
                <a:solidFill>
                  <a:srgbClr val="FF3300"/>
                </a:solidFill>
                <a:latin typeface="Arial Black" pitchFamily="34" charset="0"/>
              </a:rPr>
              <a:t>5</a:t>
            </a:r>
            <a:r>
              <a:rPr lang="en-US" sz="44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400" baseline="-25000">
                <a:solidFill>
                  <a:schemeClr val="accent2"/>
                </a:solidFill>
                <a:latin typeface="Arial Black" pitchFamily="34" charset="0"/>
              </a:rPr>
              <a:t>12</a:t>
            </a:r>
            <a:r>
              <a:rPr lang="en-US" sz="44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690938" y="105251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4498975" y="2060575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563938" y="1516063"/>
            <a:ext cx="3603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4572000" y="765175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852863" y="-100013"/>
            <a:ext cx="1150937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484438" y="2349500"/>
            <a:ext cx="935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23850" y="4797425"/>
            <a:ext cx="158432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555875" y="1052513"/>
            <a:ext cx="952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059113" y="198913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2268538" y="1484313"/>
            <a:ext cx="3603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3132138" y="765175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555875" y="-100013"/>
            <a:ext cx="936625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708400" y="4797425"/>
            <a:ext cx="1584325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6011863" y="5918200"/>
            <a:ext cx="158432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1331913" y="5918200"/>
            <a:ext cx="158432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3203575" y="5918200"/>
            <a:ext cx="2663825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( 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 </a:t>
            </a:r>
            <a:r>
              <a:rPr lang="en-US" sz="4800" b="1">
                <a:latin typeface="Arial Black" pitchFamily="34" charset="0"/>
              </a:rPr>
              <a:t>) </a:t>
            </a:r>
            <a:r>
              <a:rPr lang="en-US" sz="4800" b="1" baseline="-25000">
                <a:solidFill>
                  <a:srgbClr val="FF3300"/>
                </a:solidFill>
              </a:rPr>
              <a:t>3</a:t>
            </a:r>
            <a:r>
              <a:rPr lang="en-US" sz="4800" b="1">
                <a:latin typeface="Arial Black" pitchFamily="34" charset="0"/>
              </a:rPr>
              <a:t> 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1187450" y="981075"/>
            <a:ext cx="952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1763713" y="692150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1258888" y="-100013"/>
            <a:ext cx="936625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1042988" y="1484313"/>
            <a:ext cx="3603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34925" y="9096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1763713" y="198913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1258888" y="2349500"/>
            <a:ext cx="935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2051050" y="4797425"/>
            <a:ext cx="1584325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02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utoUpdateAnimBg="0"/>
      <p:bldP spid="21508" grpId="0" animBg="1"/>
      <p:bldP spid="21509" grpId="0" animBg="1"/>
      <p:bldP spid="21510" grpId="0" animBg="1"/>
      <p:bldP spid="21511" grpId="0" animBg="1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nimBg="1"/>
      <p:bldP spid="21517" grpId="0" animBg="1"/>
      <p:bldP spid="21518" grpId="0" animBg="1"/>
      <p:bldP spid="21519" grpId="0" autoUpdateAnimBg="0"/>
      <p:bldP spid="21520" grpId="0" autoUpdateAnimBg="0"/>
      <p:bldP spid="21521" grpId="0" autoUpdateAnimBg="0"/>
      <p:bldP spid="21522" grpId="0" animBg="1" autoUpdateAnimBg="0"/>
      <p:bldP spid="21523" grpId="0" animBg="1" autoUpdateAnimBg="0"/>
      <p:bldP spid="21524" grpId="0" autoUpdateAnimBg="0"/>
      <p:bldP spid="21525" grpId="0" animBg="1" autoUpdateAnimBg="0"/>
      <p:bldP spid="21526" grpId="0" autoUpdateAnimBg="0"/>
      <p:bldP spid="21527" grpId="0" animBg="1"/>
      <p:bldP spid="21528" grpId="0" animBg="1"/>
      <p:bldP spid="21529" grpId="0" animBg="1"/>
      <p:bldP spid="21530" grpId="0" autoUpdateAnimBg="0"/>
      <p:bldP spid="21531" grpId="0" autoUpdateAnimBg="0"/>
      <p:bldP spid="21532" grpId="0" animBg="1" autoUpdateAnimBg="0"/>
      <p:bldP spid="21533" grpId="0" autoUpdateAnimBg="0"/>
      <p:bldP spid="21534" grpId="0" animBg="1"/>
      <p:bldP spid="21535" grpId="0" animBg="1"/>
      <p:bldP spid="21536" grpId="0" animBg="1"/>
      <p:bldP spid="21538" grpId="0" autoUpdateAnimBg="0"/>
      <p:bldP spid="21539" grpId="0" animBg="1" autoUpdateAnimBg="0"/>
      <p:bldP spid="21540" grpId="0" animBg="1" autoUpdateAnimBg="0"/>
      <p:bldP spid="21541" grpId="0" animBg="1" autoUpdateAnimBg="0"/>
      <p:bldP spid="21542" grpId="0" animBg="1"/>
      <p:bldP spid="21543" grpId="0" autoUpdateAnimBg="0"/>
      <p:bldP spid="21544" grpId="0" animBg="1"/>
      <p:bldP spid="21545" grpId="0" autoUpdateAnimBg="0"/>
      <p:bldP spid="21546" grpId="0" animBg="1"/>
      <p:bldP spid="21547" grpId="0" autoUpdateAnimBg="0"/>
      <p:bldP spid="21548" grpId="0" animBg="1"/>
      <p:bldP spid="21549" grpId="0" autoUpdateAnimBg="0"/>
      <p:bldP spid="2155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1A1EA144-55B4-45F9-806F-6F3F0E9853CD}" type="slidenum">
              <a:rPr lang="ar-SA" sz="1400" smtClean="0">
                <a:cs typeface="Times New Roman" pitchFamily="18" charset="0"/>
              </a:rPr>
              <a:pPr eaLnBrk="1" hangingPunct="1"/>
              <a:t>12</a:t>
            </a:fld>
            <a:endParaRPr lang="en-US" sz="1400" smtClean="0">
              <a:cs typeface="Times New Roman" pitchFamily="18" charset="0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23850" y="188913"/>
            <a:ext cx="8534400" cy="9144000"/>
            <a:chOff x="-3" y="977"/>
            <a:chExt cx="6795" cy="6980"/>
          </a:xfrm>
        </p:grpSpPr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0" y="980"/>
              <a:ext cx="6789" cy="6974"/>
              <a:chOff x="0" y="980"/>
              <a:chExt cx="6789" cy="6974"/>
            </a:xfrm>
          </p:grpSpPr>
          <p:grpSp>
            <p:nvGrpSpPr>
              <p:cNvPr id="24582" name="Group 5"/>
              <p:cNvGrpSpPr>
                <a:grpSpLocks/>
              </p:cNvGrpSpPr>
              <p:nvPr/>
            </p:nvGrpSpPr>
            <p:grpSpPr bwMode="auto">
              <a:xfrm>
                <a:off x="0" y="980"/>
                <a:ext cx="3982" cy="634"/>
                <a:chOff x="0" y="980"/>
                <a:chExt cx="3982" cy="634"/>
              </a:xfrm>
            </p:grpSpPr>
            <p:sp>
              <p:nvSpPr>
                <p:cNvPr id="24679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980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الصيغة البنائية المبسطة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4680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980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83" name="Group 8"/>
              <p:cNvGrpSpPr>
                <a:grpSpLocks/>
              </p:cNvGrpSpPr>
              <p:nvPr/>
            </p:nvGrpSpPr>
            <p:grpSpPr bwMode="auto">
              <a:xfrm>
                <a:off x="3982" y="980"/>
                <a:ext cx="1420" cy="634"/>
                <a:chOff x="3982" y="980"/>
                <a:chExt cx="1420" cy="634"/>
              </a:xfrm>
            </p:grpSpPr>
            <p:sp>
              <p:nvSpPr>
                <p:cNvPr id="24677" name="Rectangle 9"/>
                <p:cNvSpPr>
                  <a:spLocks noChangeArrowheads="1"/>
                </p:cNvSpPr>
                <p:nvPr/>
              </p:nvSpPr>
              <p:spPr bwMode="auto">
                <a:xfrm>
                  <a:off x="4025" y="980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الصيغة</a:t>
                  </a:r>
                  <a:endParaRPr lang="ar-SA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4678" name="Rectangle 10"/>
                <p:cNvSpPr>
                  <a:spLocks noChangeArrowheads="1"/>
                </p:cNvSpPr>
                <p:nvPr/>
              </p:nvSpPr>
              <p:spPr bwMode="auto">
                <a:xfrm>
                  <a:off x="3982" y="980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84" name="Group 11"/>
              <p:cNvGrpSpPr>
                <a:grpSpLocks/>
              </p:cNvGrpSpPr>
              <p:nvPr/>
            </p:nvGrpSpPr>
            <p:grpSpPr bwMode="auto">
              <a:xfrm>
                <a:off x="5402" y="980"/>
                <a:ext cx="1387" cy="634"/>
                <a:chOff x="5402" y="980"/>
                <a:chExt cx="1387" cy="634"/>
              </a:xfrm>
            </p:grpSpPr>
            <p:sp>
              <p:nvSpPr>
                <p:cNvPr id="24675" name="Rectangle 12"/>
                <p:cNvSpPr>
                  <a:spLocks noChangeArrowheads="1"/>
                </p:cNvSpPr>
                <p:nvPr/>
              </p:nvSpPr>
              <p:spPr bwMode="auto">
                <a:xfrm>
                  <a:off x="5445" y="980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الاسم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4676" name="Rectangle 13"/>
                <p:cNvSpPr>
                  <a:spLocks noChangeArrowheads="1"/>
                </p:cNvSpPr>
                <p:nvPr/>
              </p:nvSpPr>
              <p:spPr bwMode="auto">
                <a:xfrm>
                  <a:off x="5402" y="980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85" name="Group 14"/>
              <p:cNvGrpSpPr>
                <a:grpSpLocks/>
              </p:cNvGrpSpPr>
              <p:nvPr/>
            </p:nvGrpSpPr>
            <p:grpSpPr bwMode="auto">
              <a:xfrm>
                <a:off x="0" y="1614"/>
                <a:ext cx="3982" cy="634"/>
                <a:chOff x="0" y="1614"/>
                <a:chExt cx="3982" cy="634"/>
              </a:xfrm>
            </p:grpSpPr>
            <p:sp>
              <p:nvSpPr>
                <p:cNvPr id="24673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614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4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74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1614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86" name="Group 17"/>
              <p:cNvGrpSpPr>
                <a:grpSpLocks/>
              </p:cNvGrpSpPr>
              <p:nvPr/>
            </p:nvGrpSpPr>
            <p:grpSpPr bwMode="auto">
              <a:xfrm>
                <a:off x="3982" y="1614"/>
                <a:ext cx="1420" cy="634"/>
                <a:chOff x="3982" y="1614"/>
                <a:chExt cx="1420" cy="634"/>
              </a:xfrm>
            </p:grpSpPr>
            <p:sp>
              <p:nvSpPr>
                <p:cNvPr id="24671" name="Rectangle 18"/>
                <p:cNvSpPr>
                  <a:spLocks noChangeArrowheads="1"/>
                </p:cNvSpPr>
                <p:nvPr/>
              </p:nvSpPr>
              <p:spPr bwMode="auto">
                <a:xfrm>
                  <a:off x="4025" y="1614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4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72" name="Rectangle 19"/>
                <p:cNvSpPr>
                  <a:spLocks noChangeArrowheads="1"/>
                </p:cNvSpPr>
                <p:nvPr/>
              </p:nvSpPr>
              <p:spPr bwMode="auto">
                <a:xfrm>
                  <a:off x="3982" y="1614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87" name="Group 20"/>
              <p:cNvGrpSpPr>
                <a:grpSpLocks/>
              </p:cNvGrpSpPr>
              <p:nvPr/>
            </p:nvGrpSpPr>
            <p:grpSpPr bwMode="auto">
              <a:xfrm>
                <a:off x="5402" y="1614"/>
                <a:ext cx="1387" cy="634"/>
                <a:chOff x="5402" y="1614"/>
                <a:chExt cx="1387" cy="634"/>
              </a:xfrm>
            </p:grpSpPr>
            <p:sp>
              <p:nvSpPr>
                <p:cNvPr id="24669" name="Rectangle 21"/>
                <p:cNvSpPr>
                  <a:spLocks noChangeArrowheads="1"/>
                </p:cNvSpPr>
                <p:nvPr/>
              </p:nvSpPr>
              <p:spPr bwMode="auto">
                <a:xfrm>
                  <a:off x="5445" y="1614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ميثان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4670" name="Rectangle 22"/>
                <p:cNvSpPr>
                  <a:spLocks noChangeArrowheads="1"/>
                </p:cNvSpPr>
                <p:nvPr/>
              </p:nvSpPr>
              <p:spPr bwMode="auto">
                <a:xfrm>
                  <a:off x="5402" y="1614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88" name="Group 23"/>
              <p:cNvGrpSpPr>
                <a:grpSpLocks/>
              </p:cNvGrpSpPr>
              <p:nvPr/>
            </p:nvGrpSpPr>
            <p:grpSpPr bwMode="auto">
              <a:xfrm>
                <a:off x="0" y="2248"/>
                <a:ext cx="3982" cy="634"/>
                <a:chOff x="0" y="2248"/>
                <a:chExt cx="3982" cy="634"/>
              </a:xfrm>
            </p:grpSpPr>
            <p:sp>
              <p:nvSpPr>
                <p:cNvPr id="2466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2248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6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48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89" name="Group 26"/>
              <p:cNvGrpSpPr>
                <a:grpSpLocks/>
              </p:cNvGrpSpPr>
              <p:nvPr/>
            </p:nvGrpSpPr>
            <p:grpSpPr bwMode="auto">
              <a:xfrm>
                <a:off x="3982" y="2248"/>
                <a:ext cx="1420" cy="634"/>
                <a:chOff x="3982" y="2248"/>
                <a:chExt cx="1420" cy="634"/>
              </a:xfrm>
            </p:grpSpPr>
            <p:sp>
              <p:nvSpPr>
                <p:cNvPr id="24665" name="Rectangle 27"/>
                <p:cNvSpPr>
                  <a:spLocks noChangeArrowheads="1"/>
                </p:cNvSpPr>
                <p:nvPr/>
              </p:nvSpPr>
              <p:spPr bwMode="auto">
                <a:xfrm>
                  <a:off x="4025" y="2248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2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6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66" name="Rectangle 28"/>
                <p:cNvSpPr>
                  <a:spLocks noChangeArrowheads="1"/>
                </p:cNvSpPr>
                <p:nvPr/>
              </p:nvSpPr>
              <p:spPr bwMode="auto">
                <a:xfrm>
                  <a:off x="3982" y="2248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0" name="Group 29"/>
              <p:cNvGrpSpPr>
                <a:grpSpLocks/>
              </p:cNvGrpSpPr>
              <p:nvPr/>
            </p:nvGrpSpPr>
            <p:grpSpPr bwMode="auto">
              <a:xfrm>
                <a:off x="5402" y="2248"/>
                <a:ext cx="1387" cy="634"/>
                <a:chOff x="5402" y="2248"/>
                <a:chExt cx="1387" cy="634"/>
              </a:xfrm>
            </p:grpSpPr>
            <p:sp>
              <p:nvSpPr>
                <p:cNvPr id="24663" name="Rectangle 30"/>
                <p:cNvSpPr>
                  <a:spLocks noChangeArrowheads="1"/>
                </p:cNvSpPr>
                <p:nvPr/>
              </p:nvSpPr>
              <p:spPr bwMode="auto">
                <a:xfrm>
                  <a:off x="5445" y="2248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إيثان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4664" name="Rectangle 31"/>
                <p:cNvSpPr>
                  <a:spLocks noChangeArrowheads="1"/>
                </p:cNvSpPr>
                <p:nvPr/>
              </p:nvSpPr>
              <p:spPr bwMode="auto">
                <a:xfrm>
                  <a:off x="5402" y="2248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1" name="Group 32"/>
              <p:cNvGrpSpPr>
                <a:grpSpLocks/>
              </p:cNvGrpSpPr>
              <p:nvPr/>
            </p:nvGrpSpPr>
            <p:grpSpPr bwMode="auto">
              <a:xfrm>
                <a:off x="0" y="2882"/>
                <a:ext cx="3982" cy="634"/>
                <a:chOff x="0" y="2882"/>
                <a:chExt cx="3982" cy="634"/>
              </a:xfrm>
            </p:grpSpPr>
            <p:sp>
              <p:nvSpPr>
                <p:cNvPr id="24661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882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 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62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882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2" name="Group 35"/>
              <p:cNvGrpSpPr>
                <a:grpSpLocks/>
              </p:cNvGrpSpPr>
              <p:nvPr/>
            </p:nvGrpSpPr>
            <p:grpSpPr bwMode="auto">
              <a:xfrm>
                <a:off x="3982" y="2882"/>
                <a:ext cx="1420" cy="634"/>
                <a:chOff x="3982" y="2882"/>
                <a:chExt cx="1420" cy="634"/>
              </a:xfrm>
            </p:grpSpPr>
            <p:sp>
              <p:nvSpPr>
                <p:cNvPr id="24659" name="Rectangle 36"/>
                <p:cNvSpPr>
                  <a:spLocks noChangeArrowheads="1"/>
                </p:cNvSpPr>
                <p:nvPr/>
              </p:nvSpPr>
              <p:spPr bwMode="auto">
                <a:xfrm>
                  <a:off x="4025" y="2882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3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8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60" name="Rectangle 37"/>
                <p:cNvSpPr>
                  <a:spLocks noChangeArrowheads="1"/>
                </p:cNvSpPr>
                <p:nvPr/>
              </p:nvSpPr>
              <p:spPr bwMode="auto">
                <a:xfrm>
                  <a:off x="3982" y="2882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3" name="Group 38"/>
              <p:cNvGrpSpPr>
                <a:grpSpLocks/>
              </p:cNvGrpSpPr>
              <p:nvPr/>
            </p:nvGrpSpPr>
            <p:grpSpPr bwMode="auto">
              <a:xfrm>
                <a:off x="5402" y="2882"/>
                <a:ext cx="1387" cy="634"/>
                <a:chOff x="5402" y="2882"/>
                <a:chExt cx="1387" cy="634"/>
              </a:xfrm>
            </p:grpSpPr>
            <p:sp>
              <p:nvSpPr>
                <p:cNvPr id="24657" name="Rectangle 39"/>
                <p:cNvSpPr>
                  <a:spLocks noChangeArrowheads="1"/>
                </p:cNvSpPr>
                <p:nvPr/>
              </p:nvSpPr>
              <p:spPr bwMode="auto">
                <a:xfrm>
                  <a:off x="5445" y="2882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بروبان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4658" name="Rectangle 40"/>
                <p:cNvSpPr>
                  <a:spLocks noChangeArrowheads="1"/>
                </p:cNvSpPr>
                <p:nvPr/>
              </p:nvSpPr>
              <p:spPr bwMode="auto">
                <a:xfrm>
                  <a:off x="5402" y="2882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4" name="Group 41"/>
              <p:cNvGrpSpPr>
                <a:grpSpLocks/>
              </p:cNvGrpSpPr>
              <p:nvPr/>
            </p:nvGrpSpPr>
            <p:grpSpPr bwMode="auto">
              <a:xfrm>
                <a:off x="0" y="3516"/>
                <a:ext cx="3982" cy="634"/>
                <a:chOff x="0" y="3516"/>
                <a:chExt cx="3982" cy="634"/>
              </a:xfrm>
            </p:grpSpPr>
            <p:sp>
              <p:nvSpPr>
                <p:cNvPr id="24655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3516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56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3516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5" name="Group 44"/>
              <p:cNvGrpSpPr>
                <a:grpSpLocks/>
              </p:cNvGrpSpPr>
              <p:nvPr/>
            </p:nvGrpSpPr>
            <p:grpSpPr bwMode="auto">
              <a:xfrm>
                <a:off x="3982" y="3516"/>
                <a:ext cx="1420" cy="634"/>
                <a:chOff x="3982" y="3516"/>
                <a:chExt cx="1420" cy="634"/>
              </a:xfrm>
            </p:grpSpPr>
            <p:sp>
              <p:nvSpPr>
                <p:cNvPr id="24653" name="Rectangle 45"/>
                <p:cNvSpPr>
                  <a:spLocks noChangeArrowheads="1"/>
                </p:cNvSpPr>
                <p:nvPr/>
              </p:nvSpPr>
              <p:spPr bwMode="auto">
                <a:xfrm>
                  <a:off x="4025" y="3516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4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10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54" name="Rectangle 46"/>
                <p:cNvSpPr>
                  <a:spLocks noChangeArrowheads="1"/>
                </p:cNvSpPr>
                <p:nvPr/>
              </p:nvSpPr>
              <p:spPr bwMode="auto">
                <a:xfrm>
                  <a:off x="3982" y="3516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6" name="Group 47"/>
              <p:cNvGrpSpPr>
                <a:grpSpLocks/>
              </p:cNvGrpSpPr>
              <p:nvPr/>
            </p:nvGrpSpPr>
            <p:grpSpPr bwMode="auto">
              <a:xfrm>
                <a:off x="5402" y="3516"/>
                <a:ext cx="1387" cy="634"/>
                <a:chOff x="5402" y="3516"/>
                <a:chExt cx="1387" cy="634"/>
              </a:xfrm>
            </p:grpSpPr>
            <p:sp>
              <p:nvSpPr>
                <p:cNvPr id="24651" name="Rectangle 48"/>
                <p:cNvSpPr>
                  <a:spLocks noChangeArrowheads="1"/>
                </p:cNvSpPr>
                <p:nvPr/>
              </p:nvSpPr>
              <p:spPr bwMode="auto">
                <a:xfrm>
                  <a:off x="5445" y="3516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بيوتان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4652" name="Rectangle 49"/>
                <p:cNvSpPr>
                  <a:spLocks noChangeArrowheads="1"/>
                </p:cNvSpPr>
                <p:nvPr/>
              </p:nvSpPr>
              <p:spPr bwMode="auto">
                <a:xfrm>
                  <a:off x="5402" y="3516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7" name="Group 50"/>
              <p:cNvGrpSpPr>
                <a:grpSpLocks/>
              </p:cNvGrpSpPr>
              <p:nvPr/>
            </p:nvGrpSpPr>
            <p:grpSpPr bwMode="auto">
              <a:xfrm>
                <a:off x="0" y="4150"/>
                <a:ext cx="3982" cy="634"/>
                <a:chOff x="0" y="4150"/>
                <a:chExt cx="3982" cy="634"/>
              </a:xfrm>
            </p:grpSpPr>
            <p:sp>
              <p:nvSpPr>
                <p:cNvPr id="24649" name="Rectangle 51"/>
                <p:cNvSpPr>
                  <a:spLocks noChangeArrowheads="1"/>
                </p:cNvSpPr>
                <p:nvPr/>
              </p:nvSpPr>
              <p:spPr bwMode="auto">
                <a:xfrm>
                  <a:off x="43" y="4150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</a:t>
                  </a:r>
                  <a:r>
                    <a:rPr lang="en-US" sz="3600">
                      <a:cs typeface="Times New Roman" pitchFamily="18" charset="0"/>
                    </a:rPr>
                    <a:t> 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50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4150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8" name="Group 53"/>
              <p:cNvGrpSpPr>
                <a:grpSpLocks/>
              </p:cNvGrpSpPr>
              <p:nvPr/>
            </p:nvGrpSpPr>
            <p:grpSpPr bwMode="auto">
              <a:xfrm>
                <a:off x="3982" y="4150"/>
                <a:ext cx="1420" cy="634"/>
                <a:chOff x="3982" y="4150"/>
                <a:chExt cx="1420" cy="634"/>
              </a:xfrm>
            </p:grpSpPr>
            <p:sp>
              <p:nvSpPr>
                <p:cNvPr id="24647" name="Rectangle 54"/>
                <p:cNvSpPr>
                  <a:spLocks noChangeArrowheads="1"/>
                </p:cNvSpPr>
                <p:nvPr/>
              </p:nvSpPr>
              <p:spPr bwMode="auto">
                <a:xfrm>
                  <a:off x="4025" y="4150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5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12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48" name="Rectangle 55"/>
                <p:cNvSpPr>
                  <a:spLocks noChangeArrowheads="1"/>
                </p:cNvSpPr>
                <p:nvPr/>
              </p:nvSpPr>
              <p:spPr bwMode="auto">
                <a:xfrm>
                  <a:off x="3982" y="4150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599" name="Group 56"/>
              <p:cNvGrpSpPr>
                <a:grpSpLocks/>
              </p:cNvGrpSpPr>
              <p:nvPr/>
            </p:nvGrpSpPr>
            <p:grpSpPr bwMode="auto">
              <a:xfrm>
                <a:off x="5402" y="4150"/>
                <a:ext cx="1387" cy="634"/>
                <a:chOff x="5402" y="4150"/>
                <a:chExt cx="1387" cy="634"/>
              </a:xfrm>
            </p:grpSpPr>
            <p:sp>
              <p:nvSpPr>
                <p:cNvPr id="24645" name="Rectangle 57"/>
                <p:cNvSpPr>
                  <a:spLocks noChangeArrowheads="1"/>
                </p:cNvSpPr>
                <p:nvPr/>
              </p:nvSpPr>
              <p:spPr bwMode="auto">
                <a:xfrm>
                  <a:off x="5445" y="4150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بنتان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4646" name="Rectangle 58"/>
                <p:cNvSpPr>
                  <a:spLocks noChangeArrowheads="1"/>
                </p:cNvSpPr>
                <p:nvPr/>
              </p:nvSpPr>
              <p:spPr bwMode="auto">
                <a:xfrm>
                  <a:off x="5402" y="4150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0" name="Group 59"/>
              <p:cNvGrpSpPr>
                <a:grpSpLocks/>
              </p:cNvGrpSpPr>
              <p:nvPr/>
            </p:nvGrpSpPr>
            <p:grpSpPr bwMode="auto">
              <a:xfrm>
                <a:off x="0" y="4784"/>
                <a:ext cx="3982" cy="634"/>
                <a:chOff x="0" y="4784"/>
                <a:chExt cx="3982" cy="634"/>
              </a:xfrm>
            </p:grpSpPr>
            <p:sp>
              <p:nvSpPr>
                <p:cNvPr id="24643" name="Rectangle 60"/>
                <p:cNvSpPr>
                  <a:spLocks noChangeArrowheads="1"/>
                </p:cNvSpPr>
                <p:nvPr/>
              </p:nvSpPr>
              <p:spPr bwMode="auto">
                <a:xfrm>
                  <a:off x="43" y="4784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 baseline="-30000">
                      <a:cs typeface="Times New Roman" pitchFamily="18" charset="0"/>
                    </a:rPr>
                    <a:t>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44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4784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1" name="Group 62"/>
              <p:cNvGrpSpPr>
                <a:grpSpLocks/>
              </p:cNvGrpSpPr>
              <p:nvPr/>
            </p:nvGrpSpPr>
            <p:grpSpPr bwMode="auto">
              <a:xfrm>
                <a:off x="3982" y="4784"/>
                <a:ext cx="1420" cy="634"/>
                <a:chOff x="3982" y="4784"/>
                <a:chExt cx="1420" cy="634"/>
              </a:xfrm>
            </p:grpSpPr>
            <p:sp>
              <p:nvSpPr>
                <p:cNvPr id="24641" name="Rectangle 63"/>
                <p:cNvSpPr>
                  <a:spLocks noChangeArrowheads="1"/>
                </p:cNvSpPr>
                <p:nvPr/>
              </p:nvSpPr>
              <p:spPr bwMode="auto">
                <a:xfrm>
                  <a:off x="4025" y="4784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42" name="Rectangle 64"/>
                <p:cNvSpPr>
                  <a:spLocks noChangeArrowheads="1"/>
                </p:cNvSpPr>
                <p:nvPr/>
              </p:nvSpPr>
              <p:spPr bwMode="auto">
                <a:xfrm>
                  <a:off x="3982" y="4784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2" name="Group 65"/>
              <p:cNvGrpSpPr>
                <a:grpSpLocks/>
              </p:cNvGrpSpPr>
              <p:nvPr/>
            </p:nvGrpSpPr>
            <p:grpSpPr bwMode="auto">
              <a:xfrm>
                <a:off x="5402" y="4784"/>
                <a:ext cx="1387" cy="634"/>
                <a:chOff x="5402" y="4784"/>
                <a:chExt cx="1387" cy="634"/>
              </a:xfrm>
            </p:grpSpPr>
            <p:sp>
              <p:nvSpPr>
                <p:cNvPr id="24639" name="Rectangle 66"/>
                <p:cNvSpPr>
                  <a:spLocks noChangeArrowheads="1"/>
                </p:cNvSpPr>
                <p:nvPr/>
              </p:nvSpPr>
              <p:spPr bwMode="auto">
                <a:xfrm>
                  <a:off x="5445" y="4784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ar-AE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AE"/>
                </a:p>
              </p:txBody>
            </p:sp>
            <p:sp>
              <p:nvSpPr>
                <p:cNvPr id="24640" name="Rectangle 67"/>
                <p:cNvSpPr>
                  <a:spLocks noChangeArrowheads="1"/>
                </p:cNvSpPr>
                <p:nvPr/>
              </p:nvSpPr>
              <p:spPr bwMode="auto">
                <a:xfrm>
                  <a:off x="5402" y="4784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3" name="Group 68"/>
              <p:cNvGrpSpPr>
                <a:grpSpLocks/>
              </p:cNvGrpSpPr>
              <p:nvPr/>
            </p:nvGrpSpPr>
            <p:grpSpPr bwMode="auto">
              <a:xfrm>
                <a:off x="0" y="5418"/>
                <a:ext cx="3982" cy="634"/>
                <a:chOff x="0" y="5418"/>
                <a:chExt cx="3982" cy="634"/>
              </a:xfrm>
            </p:grpSpPr>
            <p:sp>
              <p:nvSpPr>
                <p:cNvPr id="24637" name="Rectangle 69"/>
                <p:cNvSpPr>
                  <a:spLocks noChangeArrowheads="1"/>
                </p:cNvSpPr>
                <p:nvPr/>
              </p:nvSpPr>
              <p:spPr bwMode="auto">
                <a:xfrm>
                  <a:off x="43" y="5418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 baseline="-30000">
                      <a:cs typeface="Times New Roman" pitchFamily="18" charset="0"/>
                    </a:rPr>
                    <a:t>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38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5418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4" name="Group 71"/>
              <p:cNvGrpSpPr>
                <a:grpSpLocks/>
              </p:cNvGrpSpPr>
              <p:nvPr/>
            </p:nvGrpSpPr>
            <p:grpSpPr bwMode="auto">
              <a:xfrm>
                <a:off x="3982" y="5418"/>
                <a:ext cx="1420" cy="634"/>
                <a:chOff x="3982" y="5418"/>
                <a:chExt cx="1420" cy="634"/>
              </a:xfrm>
            </p:grpSpPr>
            <p:sp>
              <p:nvSpPr>
                <p:cNvPr id="24635" name="Rectangle 72"/>
                <p:cNvSpPr>
                  <a:spLocks noChangeArrowheads="1"/>
                </p:cNvSpPr>
                <p:nvPr/>
              </p:nvSpPr>
              <p:spPr bwMode="auto">
                <a:xfrm>
                  <a:off x="4025" y="5418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/>
                    <a:t>		</a:t>
                  </a:r>
                </a:p>
              </p:txBody>
            </p:sp>
            <p:sp>
              <p:nvSpPr>
                <p:cNvPr id="24636" name="Rectangle 73"/>
                <p:cNvSpPr>
                  <a:spLocks noChangeArrowheads="1"/>
                </p:cNvSpPr>
                <p:nvPr/>
              </p:nvSpPr>
              <p:spPr bwMode="auto">
                <a:xfrm>
                  <a:off x="3982" y="5418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5" name="Group 74"/>
              <p:cNvGrpSpPr>
                <a:grpSpLocks/>
              </p:cNvGrpSpPr>
              <p:nvPr/>
            </p:nvGrpSpPr>
            <p:grpSpPr bwMode="auto">
              <a:xfrm>
                <a:off x="5402" y="5418"/>
                <a:ext cx="1387" cy="634"/>
                <a:chOff x="5402" y="5418"/>
                <a:chExt cx="1387" cy="634"/>
              </a:xfrm>
            </p:grpSpPr>
            <p:sp>
              <p:nvSpPr>
                <p:cNvPr id="24633" name="Rectangle 75"/>
                <p:cNvSpPr>
                  <a:spLocks noChangeArrowheads="1"/>
                </p:cNvSpPr>
                <p:nvPr/>
              </p:nvSpPr>
              <p:spPr bwMode="auto">
                <a:xfrm>
                  <a:off x="5445" y="5418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rtl="0" eaLnBrk="0" hangingPunct="0"/>
                  <a:endParaRPr lang="ar-AE"/>
                </a:p>
              </p:txBody>
            </p:sp>
            <p:sp>
              <p:nvSpPr>
                <p:cNvPr id="24634" name="Rectangle 76"/>
                <p:cNvSpPr>
                  <a:spLocks noChangeArrowheads="1"/>
                </p:cNvSpPr>
                <p:nvPr/>
              </p:nvSpPr>
              <p:spPr bwMode="auto">
                <a:xfrm>
                  <a:off x="5402" y="5418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6" name="Group 77"/>
              <p:cNvGrpSpPr>
                <a:grpSpLocks/>
              </p:cNvGrpSpPr>
              <p:nvPr/>
            </p:nvGrpSpPr>
            <p:grpSpPr bwMode="auto">
              <a:xfrm>
                <a:off x="0" y="6052"/>
                <a:ext cx="3982" cy="634"/>
                <a:chOff x="0" y="6052"/>
                <a:chExt cx="3982" cy="634"/>
              </a:xfrm>
            </p:grpSpPr>
            <p:sp>
              <p:nvSpPr>
                <p:cNvPr id="24631" name="Rectangle 78"/>
                <p:cNvSpPr>
                  <a:spLocks noChangeArrowheads="1"/>
                </p:cNvSpPr>
                <p:nvPr/>
              </p:nvSpPr>
              <p:spPr bwMode="auto">
                <a:xfrm>
                  <a:off x="43" y="6052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 baseline="-30000">
                      <a:cs typeface="Times New Roman" pitchFamily="18" charset="0"/>
                    </a:rPr>
                    <a:t>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32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6052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7" name="Group 80"/>
              <p:cNvGrpSpPr>
                <a:grpSpLocks/>
              </p:cNvGrpSpPr>
              <p:nvPr/>
            </p:nvGrpSpPr>
            <p:grpSpPr bwMode="auto">
              <a:xfrm>
                <a:off x="3982" y="6052"/>
                <a:ext cx="1420" cy="634"/>
                <a:chOff x="3982" y="6052"/>
                <a:chExt cx="1420" cy="634"/>
              </a:xfrm>
            </p:grpSpPr>
            <p:sp>
              <p:nvSpPr>
                <p:cNvPr id="24629" name="Rectangle 81"/>
                <p:cNvSpPr>
                  <a:spLocks noChangeArrowheads="1"/>
                </p:cNvSpPr>
                <p:nvPr/>
              </p:nvSpPr>
              <p:spPr bwMode="auto">
                <a:xfrm>
                  <a:off x="4025" y="6052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30" name="Rectangle 82"/>
                <p:cNvSpPr>
                  <a:spLocks noChangeArrowheads="1"/>
                </p:cNvSpPr>
                <p:nvPr/>
              </p:nvSpPr>
              <p:spPr bwMode="auto">
                <a:xfrm>
                  <a:off x="3982" y="6052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8" name="Group 83"/>
              <p:cNvGrpSpPr>
                <a:grpSpLocks/>
              </p:cNvGrpSpPr>
              <p:nvPr/>
            </p:nvGrpSpPr>
            <p:grpSpPr bwMode="auto">
              <a:xfrm>
                <a:off x="5402" y="6052"/>
                <a:ext cx="1387" cy="634"/>
                <a:chOff x="5402" y="6052"/>
                <a:chExt cx="1387" cy="634"/>
              </a:xfrm>
            </p:grpSpPr>
            <p:sp>
              <p:nvSpPr>
                <p:cNvPr id="24627" name="Rectangle 84"/>
                <p:cNvSpPr>
                  <a:spLocks noChangeArrowheads="1"/>
                </p:cNvSpPr>
                <p:nvPr/>
              </p:nvSpPr>
              <p:spPr bwMode="auto">
                <a:xfrm>
                  <a:off x="5445" y="6052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24628" name="Rectangle 85"/>
                <p:cNvSpPr>
                  <a:spLocks noChangeArrowheads="1"/>
                </p:cNvSpPr>
                <p:nvPr/>
              </p:nvSpPr>
              <p:spPr bwMode="auto">
                <a:xfrm>
                  <a:off x="5402" y="6052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09" name="Group 86"/>
              <p:cNvGrpSpPr>
                <a:grpSpLocks/>
              </p:cNvGrpSpPr>
              <p:nvPr/>
            </p:nvGrpSpPr>
            <p:grpSpPr bwMode="auto">
              <a:xfrm>
                <a:off x="0" y="6686"/>
                <a:ext cx="3982" cy="634"/>
                <a:chOff x="0" y="6686"/>
                <a:chExt cx="3982" cy="634"/>
              </a:xfrm>
            </p:grpSpPr>
            <p:sp>
              <p:nvSpPr>
                <p:cNvPr id="24625" name="Rectangle 87"/>
                <p:cNvSpPr>
                  <a:spLocks noChangeArrowheads="1"/>
                </p:cNvSpPr>
                <p:nvPr/>
              </p:nvSpPr>
              <p:spPr bwMode="auto">
                <a:xfrm>
                  <a:off x="43" y="6686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 baseline="-30000">
                      <a:cs typeface="Times New Roman" pitchFamily="18" charset="0"/>
                    </a:rPr>
                    <a:t>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26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6686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10" name="Group 89"/>
              <p:cNvGrpSpPr>
                <a:grpSpLocks/>
              </p:cNvGrpSpPr>
              <p:nvPr/>
            </p:nvGrpSpPr>
            <p:grpSpPr bwMode="auto">
              <a:xfrm>
                <a:off x="3982" y="6686"/>
                <a:ext cx="1420" cy="634"/>
                <a:chOff x="3982" y="6686"/>
                <a:chExt cx="1420" cy="634"/>
              </a:xfrm>
            </p:grpSpPr>
            <p:sp>
              <p:nvSpPr>
                <p:cNvPr id="24623" name="Rectangle 90"/>
                <p:cNvSpPr>
                  <a:spLocks noChangeArrowheads="1"/>
                </p:cNvSpPr>
                <p:nvPr/>
              </p:nvSpPr>
              <p:spPr bwMode="auto">
                <a:xfrm>
                  <a:off x="4025" y="6686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24" name="Rectangle 91"/>
                <p:cNvSpPr>
                  <a:spLocks noChangeArrowheads="1"/>
                </p:cNvSpPr>
                <p:nvPr/>
              </p:nvSpPr>
              <p:spPr bwMode="auto">
                <a:xfrm>
                  <a:off x="3982" y="6686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11" name="Group 92"/>
              <p:cNvGrpSpPr>
                <a:grpSpLocks/>
              </p:cNvGrpSpPr>
              <p:nvPr/>
            </p:nvGrpSpPr>
            <p:grpSpPr bwMode="auto">
              <a:xfrm>
                <a:off x="5402" y="6686"/>
                <a:ext cx="1387" cy="634"/>
                <a:chOff x="5402" y="6686"/>
                <a:chExt cx="1387" cy="634"/>
              </a:xfrm>
            </p:grpSpPr>
            <p:sp>
              <p:nvSpPr>
                <p:cNvPr id="24621" name="Rectangle 93"/>
                <p:cNvSpPr>
                  <a:spLocks noChangeArrowheads="1"/>
                </p:cNvSpPr>
                <p:nvPr/>
              </p:nvSpPr>
              <p:spPr bwMode="auto">
                <a:xfrm>
                  <a:off x="5445" y="6686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24622" name="Rectangle 94"/>
                <p:cNvSpPr>
                  <a:spLocks noChangeArrowheads="1"/>
                </p:cNvSpPr>
                <p:nvPr/>
              </p:nvSpPr>
              <p:spPr bwMode="auto">
                <a:xfrm>
                  <a:off x="5402" y="6686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12" name="Group 95"/>
              <p:cNvGrpSpPr>
                <a:grpSpLocks/>
              </p:cNvGrpSpPr>
              <p:nvPr/>
            </p:nvGrpSpPr>
            <p:grpSpPr bwMode="auto">
              <a:xfrm>
                <a:off x="0" y="7320"/>
                <a:ext cx="3982" cy="634"/>
                <a:chOff x="0" y="7320"/>
                <a:chExt cx="3982" cy="634"/>
              </a:xfrm>
            </p:grpSpPr>
            <p:sp>
              <p:nvSpPr>
                <p:cNvPr id="24619" name="Rectangle 96"/>
                <p:cNvSpPr>
                  <a:spLocks noChangeArrowheads="1"/>
                </p:cNvSpPr>
                <p:nvPr/>
              </p:nvSpPr>
              <p:spPr bwMode="auto">
                <a:xfrm>
                  <a:off x="43" y="7320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 baseline="-30000">
                      <a:cs typeface="Times New Roman" pitchFamily="18" charset="0"/>
                    </a:rPr>
                    <a:t>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4620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7320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13" name="Group 98"/>
              <p:cNvGrpSpPr>
                <a:grpSpLocks/>
              </p:cNvGrpSpPr>
              <p:nvPr/>
            </p:nvGrpSpPr>
            <p:grpSpPr bwMode="auto">
              <a:xfrm>
                <a:off x="3982" y="7320"/>
                <a:ext cx="1420" cy="634"/>
                <a:chOff x="3982" y="7320"/>
                <a:chExt cx="1420" cy="634"/>
              </a:xfrm>
            </p:grpSpPr>
            <p:sp>
              <p:nvSpPr>
                <p:cNvPr id="24617" name="Rectangle 99"/>
                <p:cNvSpPr>
                  <a:spLocks noChangeArrowheads="1"/>
                </p:cNvSpPr>
                <p:nvPr/>
              </p:nvSpPr>
              <p:spPr bwMode="auto">
                <a:xfrm>
                  <a:off x="4025" y="7320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461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982" y="7320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4614" name="Group 101"/>
              <p:cNvGrpSpPr>
                <a:grpSpLocks/>
              </p:cNvGrpSpPr>
              <p:nvPr/>
            </p:nvGrpSpPr>
            <p:grpSpPr bwMode="auto">
              <a:xfrm>
                <a:off x="5402" y="7320"/>
                <a:ext cx="1387" cy="634"/>
                <a:chOff x="5402" y="7320"/>
                <a:chExt cx="1387" cy="634"/>
              </a:xfrm>
            </p:grpSpPr>
            <p:sp>
              <p:nvSpPr>
                <p:cNvPr id="24615" name="Rectangle 102"/>
                <p:cNvSpPr>
                  <a:spLocks noChangeArrowheads="1"/>
                </p:cNvSpPr>
                <p:nvPr/>
              </p:nvSpPr>
              <p:spPr bwMode="auto">
                <a:xfrm>
                  <a:off x="5445" y="7320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24616" name="Rectangle 103"/>
                <p:cNvSpPr>
                  <a:spLocks noChangeArrowheads="1"/>
                </p:cNvSpPr>
                <p:nvPr/>
              </p:nvSpPr>
              <p:spPr bwMode="auto">
                <a:xfrm>
                  <a:off x="5402" y="7320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</p:grpSp>
        <p:sp>
          <p:nvSpPr>
            <p:cNvPr id="24581" name="Rectangle 104"/>
            <p:cNvSpPr>
              <a:spLocks noChangeArrowheads="1"/>
            </p:cNvSpPr>
            <p:nvPr/>
          </p:nvSpPr>
          <p:spPr bwMode="auto">
            <a:xfrm>
              <a:off x="-3" y="977"/>
              <a:ext cx="6795" cy="698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</p:grpSp>
    </p:spTree>
    <p:extLst>
      <p:ext uri="{BB962C8B-B14F-4D97-AF65-F5344CB8AC3E}">
        <p14:creationId xmlns:p14="http://schemas.microsoft.com/office/powerpoint/2010/main" val="1212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CDE74EA8-87F8-4104-9AF2-E6CA9C2D235D}" type="slidenum">
              <a:rPr lang="ar-SA" sz="1400" smtClean="0">
                <a:cs typeface="Times New Roman" pitchFamily="18" charset="0"/>
              </a:rPr>
              <a:pPr eaLnBrk="1" hangingPunct="1"/>
              <a:t>13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815975" y="-2886075"/>
            <a:ext cx="914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AE" sz="3600">
                <a:cs typeface="Times New Roman" pitchFamily="18" charset="0"/>
              </a:rPr>
              <a:t> الألكانات : مركبات هيدروكربونية مشبعة صيغتها العامة </a:t>
            </a:r>
            <a:r>
              <a:rPr lang="en-US" sz="3600">
                <a:cs typeface="Times New Roman" pitchFamily="18" charset="0"/>
              </a:rPr>
              <a:t>C</a:t>
            </a:r>
            <a:r>
              <a:rPr lang="en-US" sz="3600" baseline="-30000">
                <a:cs typeface="Times New Roman" pitchFamily="18" charset="0"/>
              </a:rPr>
              <a:t>n</a:t>
            </a:r>
            <a:r>
              <a:rPr lang="en-US" sz="3600">
                <a:cs typeface="Times New Roman" pitchFamily="18" charset="0"/>
              </a:rPr>
              <a:t>H</a:t>
            </a:r>
            <a:r>
              <a:rPr lang="en-US" sz="3600" baseline="-30000">
                <a:cs typeface="Times New Roman" pitchFamily="18" charset="0"/>
              </a:rPr>
              <a:t>2n+2</a:t>
            </a:r>
            <a:r>
              <a:rPr lang="en-US" sz="3600">
                <a:cs typeface="Times New Roman" pitchFamily="18" charset="0"/>
              </a:rPr>
              <a:t> </a:t>
            </a:r>
            <a:r>
              <a:rPr lang="ar-AE" sz="3600">
                <a:cs typeface="Times New Roman" pitchFamily="18" charset="0"/>
              </a:rPr>
              <a:t> وفيما يلي أسماء وصيغ الأفراد العشرة الأولىمنها  </a:t>
            </a:r>
          </a:p>
          <a:p>
            <a:pPr algn="l" rtl="0" eaLnBrk="0" hangingPunct="0"/>
            <a:endParaRPr lang="ar-AE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52400" y="-3200400"/>
            <a:ext cx="8763000" cy="9067800"/>
            <a:chOff x="-3" y="977"/>
            <a:chExt cx="6795" cy="6980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0" y="980"/>
              <a:ext cx="6789" cy="6974"/>
              <a:chOff x="0" y="980"/>
              <a:chExt cx="6789" cy="6974"/>
            </a:xfrm>
          </p:grpSpPr>
          <p:grpSp>
            <p:nvGrpSpPr>
              <p:cNvPr id="25607" name="Group 5"/>
              <p:cNvGrpSpPr>
                <a:grpSpLocks/>
              </p:cNvGrpSpPr>
              <p:nvPr/>
            </p:nvGrpSpPr>
            <p:grpSpPr bwMode="auto">
              <a:xfrm>
                <a:off x="0" y="980"/>
                <a:ext cx="3982" cy="634"/>
                <a:chOff x="0" y="980"/>
                <a:chExt cx="3982" cy="634"/>
              </a:xfrm>
            </p:grpSpPr>
            <p:sp>
              <p:nvSpPr>
                <p:cNvPr id="25704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980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الصيغة البنائية المبسطة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70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980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08" name="Group 8"/>
              <p:cNvGrpSpPr>
                <a:grpSpLocks/>
              </p:cNvGrpSpPr>
              <p:nvPr/>
            </p:nvGrpSpPr>
            <p:grpSpPr bwMode="auto">
              <a:xfrm>
                <a:off x="3982" y="980"/>
                <a:ext cx="1420" cy="634"/>
                <a:chOff x="3982" y="980"/>
                <a:chExt cx="1420" cy="634"/>
              </a:xfrm>
            </p:grpSpPr>
            <p:sp>
              <p:nvSpPr>
                <p:cNvPr id="25702" name="Rectangle 9"/>
                <p:cNvSpPr>
                  <a:spLocks noChangeArrowheads="1"/>
                </p:cNvSpPr>
                <p:nvPr/>
              </p:nvSpPr>
              <p:spPr bwMode="auto">
                <a:xfrm>
                  <a:off x="4025" y="980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الصيغة</a:t>
                  </a:r>
                  <a:endParaRPr lang="ar-SA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703" name="Rectangle 10"/>
                <p:cNvSpPr>
                  <a:spLocks noChangeArrowheads="1"/>
                </p:cNvSpPr>
                <p:nvPr/>
              </p:nvSpPr>
              <p:spPr bwMode="auto">
                <a:xfrm>
                  <a:off x="3982" y="980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09" name="Group 11"/>
              <p:cNvGrpSpPr>
                <a:grpSpLocks/>
              </p:cNvGrpSpPr>
              <p:nvPr/>
            </p:nvGrpSpPr>
            <p:grpSpPr bwMode="auto">
              <a:xfrm>
                <a:off x="5402" y="980"/>
                <a:ext cx="1387" cy="634"/>
                <a:chOff x="5402" y="980"/>
                <a:chExt cx="1387" cy="634"/>
              </a:xfrm>
            </p:grpSpPr>
            <p:sp>
              <p:nvSpPr>
                <p:cNvPr id="25700" name="Rectangle 12"/>
                <p:cNvSpPr>
                  <a:spLocks noChangeArrowheads="1"/>
                </p:cNvSpPr>
                <p:nvPr/>
              </p:nvSpPr>
              <p:spPr bwMode="auto">
                <a:xfrm>
                  <a:off x="5445" y="980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الاسم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701" name="Rectangle 13"/>
                <p:cNvSpPr>
                  <a:spLocks noChangeArrowheads="1"/>
                </p:cNvSpPr>
                <p:nvPr/>
              </p:nvSpPr>
              <p:spPr bwMode="auto">
                <a:xfrm>
                  <a:off x="5402" y="980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0" name="Group 14"/>
              <p:cNvGrpSpPr>
                <a:grpSpLocks/>
              </p:cNvGrpSpPr>
              <p:nvPr/>
            </p:nvGrpSpPr>
            <p:grpSpPr bwMode="auto">
              <a:xfrm>
                <a:off x="0" y="1614"/>
                <a:ext cx="3982" cy="634"/>
                <a:chOff x="0" y="1614"/>
                <a:chExt cx="3982" cy="634"/>
              </a:xfrm>
            </p:grpSpPr>
            <p:sp>
              <p:nvSpPr>
                <p:cNvPr id="25698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614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99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1614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1" name="Group 17"/>
              <p:cNvGrpSpPr>
                <a:grpSpLocks/>
              </p:cNvGrpSpPr>
              <p:nvPr/>
            </p:nvGrpSpPr>
            <p:grpSpPr bwMode="auto">
              <a:xfrm>
                <a:off x="3982" y="1614"/>
                <a:ext cx="1420" cy="634"/>
                <a:chOff x="3982" y="1614"/>
                <a:chExt cx="1420" cy="634"/>
              </a:xfrm>
            </p:grpSpPr>
            <p:sp>
              <p:nvSpPr>
                <p:cNvPr id="25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4025" y="1614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4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97" name="Rectangle 19"/>
                <p:cNvSpPr>
                  <a:spLocks noChangeArrowheads="1"/>
                </p:cNvSpPr>
                <p:nvPr/>
              </p:nvSpPr>
              <p:spPr bwMode="auto">
                <a:xfrm>
                  <a:off x="3982" y="1614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2" name="Group 20"/>
              <p:cNvGrpSpPr>
                <a:grpSpLocks/>
              </p:cNvGrpSpPr>
              <p:nvPr/>
            </p:nvGrpSpPr>
            <p:grpSpPr bwMode="auto">
              <a:xfrm>
                <a:off x="5402" y="1614"/>
                <a:ext cx="1387" cy="634"/>
                <a:chOff x="5402" y="1614"/>
                <a:chExt cx="1387" cy="634"/>
              </a:xfrm>
            </p:grpSpPr>
            <p:sp>
              <p:nvSpPr>
                <p:cNvPr id="25694" name="Rectangle 21"/>
                <p:cNvSpPr>
                  <a:spLocks noChangeArrowheads="1"/>
                </p:cNvSpPr>
                <p:nvPr/>
              </p:nvSpPr>
              <p:spPr bwMode="auto">
                <a:xfrm>
                  <a:off x="5445" y="1614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ميثان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95" name="Rectangle 22"/>
                <p:cNvSpPr>
                  <a:spLocks noChangeArrowheads="1"/>
                </p:cNvSpPr>
                <p:nvPr/>
              </p:nvSpPr>
              <p:spPr bwMode="auto">
                <a:xfrm>
                  <a:off x="5402" y="1614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3" name="Group 23"/>
              <p:cNvGrpSpPr>
                <a:grpSpLocks/>
              </p:cNvGrpSpPr>
              <p:nvPr/>
            </p:nvGrpSpPr>
            <p:grpSpPr bwMode="auto">
              <a:xfrm>
                <a:off x="0" y="2248"/>
                <a:ext cx="3982" cy="634"/>
                <a:chOff x="0" y="2248"/>
                <a:chExt cx="3982" cy="634"/>
              </a:xfrm>
            </p:grpSpPr>
            <p:sp>
              <p:nvSpPr>
                <p:cNvPr id="25692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2248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9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48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4" name="Group 26"/>
              <p:cNvGrpSpPr>
                <a:grpSpLocks/>
              </p:cNvGrpSpPr>
              <p:nvPr/>
            </p:nvGrpSpPr>
            <p:grpSpPr bwMode="auto">
              <a:xfrm>
                <a:off x="3982" y="2248"/>
                <a:ext cx="1420" cy="634"/>
                <a:chOff x="3982" y="2248"/>
                <a:chExt cx="1420" cy="634"/>
              </a:xfrm>
            </p:grpSpPr>
            <p:sp>
              <p:nvSpPr>
                <p:cNvPr id="25690" name="Rectangle 27"/>
                <p:cNvSpPr>
                  <a:spLocks noChangeArrowheads="1"/>
                </p:cNvSpPr>
                <p:nvPr/>
              </p:nvSpPr>
              <p:spPr bwMode="auto">
                <a:xfrm>
                  <a:off x="4025" y="2248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2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6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91" name="Rectangle 28"/>
                <p:cNvSpPr>
                  <a:spLocks noChangeArrowheads="1"/>
                </p:cNvSpPr>
                <p:nvPr/>
              </p:nvSpPr>
              <p:spPr bwMode="auto">
                <a:xfrm>
                  <a:off x="3982" y="2248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5" name="Group 29"/>
              <p:cNvGrpSpPr>
                <a:grpSpLocks/>
              </p:cNvGrpSpPr>
              <p:nvPr/>
            </p:nvGrpSpPr>
            <p:grpSpPr bwMode="auto">
              <a:xfrm>
                <a:off x="5402" y="2248"/>
                <a:ext cx="1387" cy="634"/>
                <a:chOff x="5402" y="2248"/>
                <a:chExt cx="1387" cy="634"/>
              </a:xfrm>
            </p:grpSpPr>
            <p:sp>
              <p:nvSpPr>
                <p:cNvPr id="25688" name="Rectangle 30"/>
                <p:cNvSpPr>
                  <a:spLocks noChangeArrowheads="1"/>
                </p:cNvSpPr>
                <p:nvPr/>
              </p:nvSpPr>
              <p:spPr bwMode="auto">
                <a:xfrm>
                  <a:off x="5445" y="2248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إيثان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89" name="Rectangle 31"/>
                <p:cNvSpPr>
                  <a:spLocks noChangeArrowheads="1"/>
                </p:cNvSpPr>
                <p:nvPr/>
              </p:nvSpPr>
              <p:spPr bwMode="auto">
                <a:xfrm>
                  <a:off x="5402" y="2248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6" name="Group 32"/>
              <p:cNvGrpSpPr>
                <a:grpSpLocks/>
              </p:cNvGrpSpPr>
              <p:nvPr/>
            </p:nvGrpSpPr>
            <p:grpSpPr bwMode="auto">
              <a:xfrm>
                <a:off x="0" y="2882"/>
                <a:ext cx="3982" cy="634"/>
                <a:chOff x="0" y="2882"/>
                <a:chExt cx="3982" cy="634"/>
              </a:xfrm>
            </p:grpSpPr>
            <p:sp>
              <p:nvSpPr>
                <p:cNvPr id="2568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882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 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87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882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7" name="Group 35"/>
              <p:cNvGrpSpPr>
                <a:grpSpLocks/>
              </p:cNvGrpSpPr>
              <p:nvPr/>
            </p:nvGrpSpPr>
            <p:grpSpPr bwMode="auto">
              <a:xfrm>
                <a:off x="3982" y="2882"/>
                <a:ext cx="1420" cy="634"/>
                <a:chOff x="3982" y="2882"/>
                <a:chExt cx="1420" cy="634"/>
              </a:xfrm>
            </p:grpSpPr>
            <p:sp>
              <p:nvSpPr>
                <p:cNvPr id="25684" name="Rectangle 36"/>
                <p:cNvSpPr>
                  <a:spLocks noChangeArrowheads="1"/>
                </p:cNvSpPr>
                <p:nvPr/>
              </p:nvSpPr>
              <p:spPr bwMode="auto">
                <a:xfrm>
                  <a:off x="4025" y="2882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3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8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85" name="Rectangle 37"/>
                <p:cNvSpPr>
                  <a:spLocks noChangeArrowheads="1"/>
                </p:cNvSpPr>
                <p:nvPr/>
              </p:nvSpPr>
              <p:spPr bwMode="auto">
                <a:xfrm>
                  <a:off x="3982" y="2882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8" name="Group 38"/>
              <p:cNvGrpSpPr>
                <a:grpSpLocks/>
              </p:cNvGrpSpPr>
              <p:nvPr/>
            </p:nvGrpSpPr>
            <p:grpSpPr bwMode="auto">
              <a:xfrm>
                <a:off x="5402" y="2882"/>
                <a:ext cx="1387" cy="634"/>
                <a:chOff x="5402" y="2882"/>
                <a:chExt cx="1387" cy="634"/>
              </a:xfrm>
            </p:grpSpPr>
            <p:sp>
              <p:nvSpPr>
                <p:cNvPr id="25682" name="Rectangle 39"/>
                <p:cNvSpPr>
                  <a:spLocks noChangeArrowheads="1"/>
                </p:cNvSpPr>
                <p:nvPr/>
              </p:nvSpPr>
              <p:spPr bwMode="auto">
                <a:xfrm>
                  <a:off x="5445" y="2882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بروبان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83" name="Rectangle 40"/>
                <p:cNvSpPr>
                  <a:spLocks noChangeArrowheads="1"/>
                </p:cNvSpPr>
                <p:nvPr/>
              </p:nvSpPr>
              <p:spPr bwMode="auto">
                <a:xfrm>
                  <a:off x="5402" y="2882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19" name="Group 41"/>
              <p:cNvGrpSpPr>
                <a:grpSpLocks/>
              </p:cNvGrpSpPr>
              <p:nvPr/>
            </p:nvGrpSpPr>
            <p:grpSpPr bwMode="auto">
              <a:xfrm>
                <a:off x="0" y="3516"/>
                <a:ext cx="3982" cy="634"/>
                <a:chOff x="0" y="3516"/>
                <a:chExt cx="3982" cy="634"/>
              </a:xfrm>
            </p:grpSpPr>
            <p:sp>
              <p:nvSpPr>
                <p:cNvPr id="2568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3516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ar-SA" sz="3600">
                      <a:cs typeface="Times New Roman" pitchFamily="18" charset="0"/>
                    </a:rPr>
                    <a:t>الصيغة البنائية              </a:t>
                  </a:r>
                  <a:r>
                    <a:rPr lang="en-US" sz="3600" baseline="-30000">
                      <a:cs typeface="Times New Roman" pitchFamily="18" charset="0"/>
                    </a:rPr>
                    <a:t>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81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3516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0" name="Group 44"/>
              <p:cNvGrpSpPr>
                <a:grpSpLocks/>
              </p:cNvGrpSpPr>
              <p:nvPr/>
            </p:nvGrpSpPr>
            <p:grpSpPr bwMode="auto">
              <a:xfrm>
                <a:off x="3982" y="3516"/>
                <a:ext cx="1420" cy="634"/>
                <a:chOff x="3982" y="3516"/>
                <a:chExt cx="1420" cy="634"/>
              </a:xfrm>
            </p:grpSpPr>
            <p:sp>
              <p:nvSpPr>
                <p:cNvPr id="25678" name="Rectangle 45"/>
                <p:cNvSpPr>
                  <a:spLocks noChangeArrowheads="1"/>
                </p:cNvSpPr>
                <p:nvPr/>
              </p:nvSpPr>
              <p:spPr bwMode="auto">
                <a:xfrm>
                  <a:off x="4025" y="3516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ar-SA" sz="3600">
                      <a:cs typeface="Andalus" pitchFamily="18" charset="-78"/>
                    </a:rPr>
                    <a:t>الصيغة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79" name="Rectangle 46"/>
                <p:cNvSpPr>
                  <a:spLocks noChangeArrowheads="1"/>
                </p:cNvSpPr>
                <p:nvPr/>
              </p:nvSpPr>
              <p:spPr bwMode="auto">
                <a:xfrm>
                  <a:off x="3982" y="3516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1" name="Group 47"/>
              <p:cNvGrpSpPr>
                <a:grpSpLocks/>
              </p:cNvGrpSpPr>
              <p:nvPr/>
            </p:nvGrpSpPr>
            <p:grpSpPr bwMode="auto">
              <a:xfrm>
                <a:off x="5402" y="3516"/>
                <a:ext cx="1387" cy="634"/>
                <a:chOff x="5402" y="3516"/>
                <a:chExt cx="1387" cy="634"/>
              </a:xfrm>
            </p:grpSpPr>
            <p:sp>
              <p:nvSpPr>
                <p:cNvPr id="25676" name="Rectangle 48"/>
                <p:cNvSpPr>
                  <a:spLocks noChangeArrowheads="1"/>
                </p:cNvSpPr>
                <p:nvPr/>
              </p:nvSpPr>
              <p:spPr bwMode="auto">
                <a:xfrm>
                  <a:off x="5445" y="3516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الاسم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77" name="Rectangle 49"/>
                <p:cNvSpPr>
                  <a:spLocks noChangeArrowheads="1"/>
                </p:cNvSpPr>
                <p:nvPr/>
              </p:nvSpPr>
              <p:spPr bwMode="auto">
                <a:xfrm>
                  <a:off x="5402" y="3516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2" name="Group 50"/>
              <p:cNvGrpSpPr>
                <a:grpSpLocks/>
              </p:cNvGrpSpPr>
              <p:nvPr/>
            </p:nvGrpSpPr>
            <p:grpSpPr bwMode="auto">
              <a:xfrm>
                <a:off x="0" y="4150"/>
                <a:ext cx="3982" cy="634"/>
                <a:chOff x="0" y="4150"/>
                <a:chExt cx="3982" cy="634"/>
              </a:xfrm>
            </p:grpSpPr>
            <p:sp>
              <p:nvSpPr>
                <p:cNvPr id="25674" name="Rectangle 51"/>
                <p:cNvSpPr>
                  <a:spLocks noChangeArrowheads="1"/>
                </p:cNvSpPr>
                <p:nvPr/>
              </p:nvSpPr>
              <p:spPr bwMode="auto">
                <a:xfrm>
                  <a:off x="43" y="4150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</a:t>
                  </a:r>
                  <a:r>
                    <a:rPr lang="en-US" sz="3600">
                      <a:cs typeface="Times New Roman" pitchFamily="18" charset="0"/>
                    </a:rPr>
                    <a:t> 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75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4150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3" name="Group 53"/>
              <p:cNvGrpSpPr>
                <a:grpSpLocks/>
              </p:cNvGrpSpPr>
              <p:nvPr/>
            </p:nvGrpSpPr>
            <p:grpSpPr bwMode="auto">
              <a:xfrm>
                <a:off x="3982" y="4150"/>
                <a:ext cx="1420" cy="634"/>
                <a:chOff x="3982" y="4150"/>
                <a:chExt cx="1420" cy="634"/>
              </a:xfrm>
            </p:grpSpPr>
            <p:sp>
              <p:nvSpPr>
                <p:cNvPr id="25672" name="Rectangle 54"/>
                <p:cNvSpPr>
                  <a:spLocks noChangeArrowheads="1"/>
                </p:cNvSpPr>
                <p:nvPr/>
              </p:nvSpPr>
              <p:spPr bwMode="auto">
                <a:xfrm>
                  <a:off x="4025" y="4150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5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12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73" name="Rectangle 55"/>
                <p:cNvSpPr>
                  <a:spLocks noChangeArrowheads="1"/>
                </p:cNvSpPr>
                <p:nvPr/>
              </p:nvSpPr>
              <p:spPr bwMode="auto">
                <a:xfrm>
                  <a:off x="3982" y="4150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4" name="Group 56"/>
              <p:cNvGrpSpPr>
                <a:grpSpLocks/>
              </p:cNvGrpSpPr>
              <p:nvPr/>
            </p:nvGrpSpPr>
            <p:grpSpPr bwMode="auto">
              <a:xfrm>
                <a:off x="5402" y="4150"/>
                <a:ext cx="1387" cy="634"/>
                <a:chOff x="5402" y="4150"/>
                <a:chExt cx="1387" cy="634"/>
              </a:xfrm>
            </p:grpSpPr>
            <p:sp>
              <p:nvSpPr>
                <p:cNvPr id="25670" name="Rectangle 57"/>
                <p:cNvSpPr>
                  <a:spLocks noChangeArrowheads="1"/>
                </p:cNvSpPr>
                <p:nvPr/>
              </p:nvSpPr>
              <p:spPr bwMode="auto">
                <a:xfrm>
                  <a:off x="5445" y="4150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بنتان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71" name="Rectangle 58"/>
                <p:cNvSpPr>
                  <a:spLocks noChangeArrowheads="1"/>
                </p:cNvSpPr>
                <p:nvPr/>
              </p:nvSpPr>
              <p:spPr bwMode="auto">
                <a:xfrm>
                  <a:off x="5402" y="4150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5" name="Group 59"/>
              <p:cNvGrpSpPr>
                <a:grpSpLocks/>
              </p:cNvGrpSpPr>
              <p:nvPr/>
            </p:nvGrpSpPr>
            <p:grpSpPr bwMode="auto">
              <a:xfrm>
                <a:off x="0" y="4784"/>
                <a:ext cx="3982" cy="634"/>
                <a:chOff x="0" y="4784"/>
                <a:chExt cx="3982" cy="634"/>
              </a:xfrm>
            </p:grpSpPr>
            <p:sp>
              <p:nvSpPr>
                <p:cNvPr id="25668" name="Rectangle 60"/>
                <p:cNvSpPr>
                  <a:spLocks noChangeArrowheads="1"/>
                </p:cNvSpPr>
                <p:nvPr/>
              </p:nvSpPr>
              <p:spPr bwMode="auto">
                <a:xfrm>
                  <a:off x="43" y="4784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</a:t>
                  </a:r>
                  <a:r>
                    <a:rPr lang="en-US" sz="3600">
                      <a:cs typeface="Times New Roman" pitchFamily="18" charset="0"/>
                    </a:rPr>
                    <a:t>(</a:t>
                  </a:r>
                  <a:r>
                    <a:rPr lang="en-US" sz="3600" baseline="-30000">
                      <a:cs typeface="Times New Roman" pitchFamily="18" charset="0"/>
                    </a:rPr>
                    <a:t>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2</a:t>
                  </a:r>
                  <a:r>
                    <a:rPr lang="en-US" sz="3600">
                      <a:cs typeface="Times New Roman" pitchFamily="18" charset="0"/>
                    </a:rPr>
                    <a:t>)</a:t>
                  </a:r>
                  <a:r>
                    <a:rPr lang="en-US" sz="3600" baseline="-25000">
                      <a:cs typeface="Times New Roman" pitchFamily="18" charset="0"/>
                    </a:rPr>
                    <a:t>4</a:t>
                  </a:r>
                  <a:r>
                    <a:rPr lang="en-US" sz="3600">
                      <a:cs typeface="Times New Roman" pitchFamily="18" charset="0"/>
                    </a:rPr>
                    <a:t> </a:t>
                  </a:r>
                  <a:r>
                    <a:rPr lang="en-US" sz="3600" baseline="-30000">
                      <a:cs typeface="Times New Roman" pitchFamily="18" charset="0"/>
                    </a:rPr>
                    <a:t> 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</a:t>
                  </a:r>
                  <a:r>
                    <a:rPr lang="en-US" sz="3600">
                      <a:cs typeface="Times New Roman" pitchFamily="18" charset="0"/>
                    </a:rPr>
                    <a:t>  </a:t>
                  </a:r>
                  <a:r>
                    <a:rPr lang="en-US" sz="3600" baseline="-30000">
                      <a:cs typeface="Times New Roman" pitchFamily="18" charset="0"/>
                    </a:rPr>
                    <a:t>     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69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4784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6" name="Group 62"/>
              <p:cNvGrpSpPr>
                <a:grpSpLocks/>
              </p:cNvGrpSpPr>
              <p:nvPr/>
            </p:nvGrpSpPr>
            <p:grpSpPr bwMode="auto">
              <a:xfrm>
                <a:off x="3982" y="4784"/>
                <a:ext cx="1420" cy="634"/>
                <a:chOff x="3982" y="4784"/>
                <a:chExt cx="1420" cy="634"/>
              </a:xfrm>
            </p:grpSpPr>
            <p:sp>
              <p:nvSpPr>
                <p:cNvPr id="25666" name="Rectangle 63"/>
                <p:cNvSpPr>
                  <a:spLocks noChangeArrowheads="1"/>
                </p:cNvSpPr>
                <p:nvPr/>
              </p:nvSpPr>
              <p:spPr bwMode="auto">
                <a:xfrm>
                  <a:off x="4025" y="4784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6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14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67" name="Rectangle 64"/>
                <p:cNvSpPr>
                  <a:spLocks noChangeArrowheads="1"/>
                </p:cNvSpPr>
                <p:nvPr/>
              </p:nvSpPr>
              <p:spPr bwMode="auto">
                <a:xfrm>
                  <a:off x="3982" y="4784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7" name="Group 65"/>
              <p:cNvGrpSpPr>
                <a:grpSpLocks/>
              </p:cNvGrpSpPr>
              <p:nvPr/>
            </p:nvGrpSpPr>
            <p:grpSpPr bwMode="auto">
              <a:xfrm>
                <a:off x="5402" y="4784"/>
                <a:ext cx="1387" cy="634"/>
                <a:chOff x="5402" y="4784"/>
                <a:chExt cx="1387" cy="634"/>
              </a:xfrm>
            </p:grpSpPr>
            <p:sp>
              <p:nvSpPr>
                <p:cNvPr id="25664" name="Rectangle 66"/>
                <p:cNvSpPr>
                  <a:spLocks noChangeArrowheads="1"/>
                </p:cNvSpPr>
                <p:nvPr/>
              </p:nvSpPr>
              <p:spPr bwMode="auto">
                <a:xfrm>
                  <a:off x="5445" y="4784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هكسان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65" name="Rectangle 67"/>
                <p:cNvSpPr>
                  <a:spLocks noChangeArrowheads="1"/>
                </p:cNvSpPr>
                <p:nvPr/>
              </p:nvSpPr>
              <p:spPr bwMode="auto">
                <a:xfrm>
                  <a:off x="5402" y="4784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8" name="Group 68"/>
              <p:cNvGrpSpPr>
                <a:grpSpLocks/>
              </p:cNvGrpSpPr>
              <p:nvPr/>
            </p:nvGrpSpPr>
            <p:grpSpPr bwMode="auto">
              <a:xfrm>
                <a:off x="0" y="5418"/>
                <a:ext cx="3982" cy="634"/>
                <a:chOff x="0" y="5418"/>
                <a:chExt cx="3982" cy="634"/>
              </a:xfrm>
            </p:grpSpPr>
            <p:sp>
              <p:nvSpPr>
                <p:cNvPr id="25662" name="Rectangle 69"/>
                <p:cNvSpPr>
                  <a:spLocks noChangeArrowheads="1"/>
                </p:cNvSpPr>
                <p:nvPr/>
              </p:nvSpPr>
              <p:spPr bwMode="auto">
                <a:xfrm>
                  <a:off x="43" y="5418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25000">
                      <a:cs typeface="Times New Roman" pitchFamily="18" charset="0"/>
                    </a:rPr>
                    <a:t>3</a:t>
                  </a:r>
                  <a:r>
                    <a:rPr lang="en-US" sz="3600">
                      <a:cs typeface="Times New Roman" pitchFamily="18" charset="0"/>
                    </a:rPr>
                    <a:t>( CH</a:t>
                  </a:r>
                  <a:r>
                    <a:rPr lang="en-US" sz="3600" baseline="-25000">
                      <a:cs typeface="Times New Roman" pitchFamily="18" charset="0"/>
                    </a:rPr>
                    <a:t>2</a:t>
                  </a:r>
                  <a:r>
                    <a:rPr lang="en-US" sz="3600">
                      <a:cs typeface="Times New Roman" pitchFamily="18" charset="0"/>
                    </a:rPr>
                    <a:t>)</a:t>
                  </a:r>
                  <a:r>
                    <a:rPr lang="en-US" sz="3600" baseline="-25000">
                      <a:cs typeface="Times New Roman" pitchFamily="18" charset="0"/>
                    </a:rPr>
                    <a:t>5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25000">
                      <a:cs typeface="Times New Roman" pitchFamily="18" charset="0"/>
                    </a:rPr>
                    <a:t>3</a:t>
                  </a:r>
                  <a:r>
                    <a:rPr lang="en-US" sz="3600" baseline="-30000">
                      <a:cs typeface="Times New Roman" pitchFamily="18" charset="0"/>
                    </a:rPr>
                    <a:t>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63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5418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29" name="Group 71"/>
              <p:cNvGrpSpPr>
                <a:grpSpLocks/>
              </p:cNvGrpSpPr>
              <p:nvPr/>
            </p:nvGrpSpPr>
            <p:grpSpPr bwMode="auto">
              <a:xfrm>
                <a:off x="3982" y="5418"/>
                <a:ext cx="1420" cy="634"/>
                <a:chOff x="3982" y="5418"/>
                <a:chExt cx="1420" cy="634"/>
              </a:xfrm>
            </p:grpSpPr>
            <p:sp>
              <p:nvSpPr>
                <p:cNvPr id="25660" name="Rectangle 72"/>
                <p:cNvSpPr>
                  <a:spLocks noChangeArrowheads="1"/>
                </p:cNvSpPr>
                <p:nvPr/>
              </p:nvSpPr>
              <p:spPr bwMode="auto">
                <a:xfrm>
                  <a:off x="4025" y="5418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7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16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61" name="Rectangle 73"/>
                <p:cNvSpPr>
                  <a:spLocks noChangeArrowheads="1"/>
                </p:cNvSpPr>
                <p:nvPr/>
              </p:nvSpPr>
              <p:spPr bwMode="auto">
                <a:xfrm>
                  <a:off x="3982" y="5418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0" name="Group 74"/>
              <p:cNvGrpSpPr>
                <a:grpSpLocks/>
              </p:cNvGrpSpPr>
              <p:nvPr/>
            </p:nvGrpSpPr>
            <p:grpSpPr bwMode="auto">
              <a:xfrm>
                <a:off x="5402" y="5418"/>
                <a:ext cx="1387" cy="634"/>
                <a:chOff x="5402" y="5418"/>
                <a:chExt cx="1387" cy="634"/>
              </a:xfrm>
            </p:grpSpPr>
            <p:sp>
              <p:nvSpPr>
                <p:cNvPr id="25658" name="Rectangle 75"/>
                <p:cNvSpPr>
                  <a:spLocks noChangeArrowheads="1"/>
                </p:cNvSpPr>
                <p:nvPr/>
              </p:nvSpPr>
              <p:spPr bwMode="auto">
                <a:xfrm>
                  <a:off x="5445" y="5418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هبتان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59" name="Rectangle 76"/>
                <p:cNvSpPr>
                  <a:spLocks noChangeArrowheads="1"/>
                </p:cNvSpPr>
                <p:nvPr/>
              </p:nvSpPr>
              <p:spPr bwMode="auto">
                <a:xfrm>
                  <a:off x="5402" y="5418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1" name="Group 77"/>
              <p:cNvGrpSpPr>
                <a:grpSpLocks/>
              </p:cNvGrpSpPr>
              <p:nvPr/>
            </p:nvGrpSpPr>
            <p:grpSpPr bwMode="auto">
              <a:xfrm>
                <a:off x="0" y="6052"/>
                <a:ext cx="3982" cy="634"/>
                <a:chOff x="0" y="6052"/>
                <a:chExt cx="3982" cy="634"/>
              </a:xfrm>
            </p:grpSpPr>
            <p:sp>
              <p:nvSpPr>
                <p:cNvPr id="25656" name="Rectangle 78"/>
                <p:cNvSpPr>
                  <a:spLocks noChangeArrowheads="1"/>
                </p:cNvSpPr>
                <p:nvPr/>
              </p:nvSpPr>
              <p:spPr bwMode="auto">
                <a:xfrm>
                  <a:off x="43" y="6052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</a:t>
                  </a:r>
                  <a:r>
                    <a:rPr lang="en-US" sz="3600">
                      <a:cs typeface="Times New Roman" pitchFamily="18" charset="0"/>
                    </a:rPr>
                    <a:t>(CH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)</a:t>
                  </a:r>
                  <a:r>
                    <a:rPr lang="en-US" sz="3600" baseline="-30000">
                      <a:cs typeface="Times New Roman" pitchFamily="18" charset="0"/>
                    </a:rPr>
                    <a:t> 6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57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6052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2" name="Group 80"/>
              <p:cNvGrpSpPr>
                <a:grpSpLocks/>
              </p:cNvGrpSpPr>
              <p:nvPr/>
            </p:nvGrpSpPr>
            <p:grpSpPr bwMode="auto">
              <a:xfrm>
                <a:off x="3982" y="6052"/>
                <a:ext cx="1420" cy="634"/>
                <a:chOff x="3982" y="6052"/>
                <a:chExt cx="1420" cy="634"/>
              </a:xfrm>
            </p:grpSpPr>
            <p:sp>
              <p:nvSpPr>
                <p:cNvPr id="25654" name="Rectangle 81"/>
                <p:cNvSpPr>
                  <a:spLocks noChangeArrowheads="1"/>
                </p:cNvSpPr>
                <p:nvPr/>
              </p:nvSpPr>
              <p:spPr bwMode="auto">
                <a:xfrm>
                  <a:off x="4025" y="6052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8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18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55" name="Rectangle 82"/>
                <p:cNvSpPr>
                  <a:spLocks noChangeArrowheads="1"/>
                </p:cNvSpPr>
                <p:nvPr/>
              </p:nvSpPr>
              <p:spPr bwMode="auto">
                <a:xfrm>
                  <a:off x="3982" y="6052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3" name="Group 83"/>
              <p:cNvGrpSpPr>
                <a:grpSpLocks/>
              </p:cNvGrpSpPr>
              <p:nvPr/>
            </p:nvGrpSpPr>
            <p:grpSpPr bwMode="auto">
              <a:xfrm>
                <a:off x="5402" y="6052"/>
                <a:ext cx="1387" cy="634"/>
                <a:chOff x="5402" y="6052"/>
                <a:chExt cx="1387" cy="634"/>
              </a:xfrm>
            </p:grpSpPr>
            <p:sp>
              <p:nvSpPr>
                <p:cNvPr id="25652" name="Rectangle 84"/>
                <p:cNvSpPr>
                  <a:spLocks noChangeArrowheads="1"/>
                </p:cNvSpPr>
                <p:nvPr/>
              </p:nvSpPr>
              <p:spPr bwMode="auto">
                <a:xfrm>
                  <a:off x="5445" y="6052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أكتان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53" name="Rectangle 85"/>
                <p:cNvSpPr>
                  <a:spLocks noChangeArrowheads="1"/>
                </p:cNvSpPr>
                <p:nvPr/>
              </p:nvSpPr>
              <p:spPr bwMode="auto">
                <a:xfrm>
                  <a:off x="5402" y="6052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4" name="Group 86"/>
              <p:cNvGrpSpPr>
                <a:grpSpLocks/>
              </p:cNvGrpSpPr>
              <p:nvPr/>
            </p:nvGrpSpPr>
            <p:grpSpPr bwMode="auto">
              <a:xfrm>
                <a:off x="0" y="6686"/>
                <a:ext cx="3982" cy="634"/>
                <a:chOff x="0" y="6686"/>
                <a:chExt cx="3982" cy="634"/>
              </a:xfrm>
            </p:grpSpPr>
            <p:sp>
              <p:nvSpPr>
                <p:cNvPr id="25650" name="Rectangle 87"/>
                <p:cNvSpPr>
                  <a:spLocks noChangeArrowheads="1"/>
                </p:cNvSpPr>
                <p:nvPr/>
              </p:nvSpPr>
              <p:spPr bwMode="auto">
                <a:xfrm>
                  <a:off x="43" y="6686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</a:t>
                  </a:r>
                  <a:r>
                    <a:rPr lang="en-US" sz="3600">
                      <a:cs typeface="Times New Roman" pitchFamily="18" charset="0"/>
                    </a:rPr>
                    <a:t>(CH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)</a:t>
                  </a:r>
                  <a:r>
                    <a:rPr lang="en-US" sz="3600" baseline="-30000">
                      <a:cs typeface="Times New Roman" pitchFamily="18" charset="0"/>
                    </a:rPr>
                    <a:t> 7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51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6686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5" name="Group 89"/>
              <p:cNvGrpSpPr>
                <a:grpSpLocks/>
              </p:cNvGrpSpPr>
              <p:nvPr/>
            </p:nvGrpSpPr>
            <p:grpSpPr bwMode="auto">
              <a:xfrm>
                <a:off x="3982" y="6686"/>
                <a:ext cx="1420" cy="634"/>
                <a:chOff x="3982" y="6686"/>
                <a:chExt cx="1420" cy="634"/>
              </a:xfrm>
            </p:grpSpPr>
            <p:sp>
              <p:nvSpPr>
                <p:cNvPr id="25648" name="Rectangle 90"/>
                <p:cNvSpPr>
                  <a:spLocks noChangeArrowheads="1"/>
                </p:cNvSpPr>
                <p:nvPr/>
              </p:nvSpPr>
              <p:spPr bwMode="auto">
                <a:xfrm>
                  <a:off x="4025" y="6686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9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20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49" name="Rectangle 91"/>
                <p:cNvSpPr>
                  <a:spLocks noChangeArrowheads="1"/>
                </p:cNvSpPr>
                <p:nvPr/>
              </p:nvSpPr>
              <p:spPr bwMode="auto">
                <a:xfrm>
                  <a:off x="3982" y="6686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6" name="Group 92"/>
              <p:cNvGrpSpPr>
                <a:grpSpLocks/>
              </p:cNvGrpSpPr>
              <p:nvPr/>
            </p:nvGrpSpPr>
            <p:grpSpPr bwMode="auto">
              <a:xfrm>
                <a:off x="5402" y="6686"/>
                <a:ext cx="1387" cy="634"/>
                <a:chOff x="5402" y="6686"/>
                <a:chExt cx="1387" cy="634"/>
              </a:xfrm>
            </p:grpSpPr>
            <p:sp>
              <p:nvSpPr>
                <p:cNvPr id="25646" name="Rectangle 93"/>
                <p:cNvSpPr>
                  <a:spLocks noChangeArrowheads="1"/>
                </p:cNvSpPr>
                <p:nvPr/>
              </p:nvSpPr>
              <p:spPr bwMode="auto">
                <a:xfrm>
                  <a:off x="5445" y="6686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نونان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47" name="Rectangle 94"/>
                <p:cNvSpPr>
                  <a:spLocks noChangeArrowheads="1"/>
                </p:cNvSpPr>
                <p:nvPr/>
              </p:nvSpPr>
              <p:spPr bwMode="auto">
                <a:xfrm>
                  <a:off x="5402" y="6686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7" name="Group 95"/>
              <p:cNvGrpSpPr>
                <a:grpSpLocks/>
              </p:cNvGrpSpPr>
              <p:nvPr/>
            </p:nvGrpSpPr>
            <p:grpSpPr bwMode="auto">
              <a:xfrm>
                <a:off x="0" y="7320"/>
                <a:ext cx="3982" cy="634"/>
                <a:chOff x="0" y="7320"/>
                <a:chExt cx="3982" cy="634"/>
              </a:xfrm>
            </p:grpSpPr>
            <p:sp>
              <p:nvSpPr>
                <p:cNvPr id="25644" name="Rectangle 96"/>
                <p:cNvSpPr>
                  <a:spLocks noChangeArrowheads="1"/>
                </p:cNvSpPr>
                <p:nvPr/>
              </p:nvSpPr>
              <p:spPr bwMode="auto">
                <a:xfrm>
                  <a:off x="43" y="7320"/>
                  <a:ext cx="3896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</a:t>
                  </a:r>
                  <a:r>
                    <a:rPr lang="en-US" sz="3600">
                      <a:cs typeface="Times New Roman" pitchFamily="18" charset="0"/>
                    </a:rPr>
                    <a:t>(CH</a:t>
                  </a:r>
                  <a:r>
                    <a:rPr lang="en-US" sz="3600" baseline="-30000">
                      <a:cs typeface="Times New Roman" pitchFamily="18" charset="0"/>
                    </a:rPr>
                    <a:t>2 </a:t>
                  </a:r>
                  <a:r>
                    <a:rPr lang="en-US" sz="3600">
                      <a:cs typeface="Times New Roman" pitchFamily="18" charset="0"/>
                    </a:rPr>
                    <a:t>)</a:t>
                  </a:r>
                  <a:r>
                    <a:rPr lang="en-US" sz="3600" baseline="-30000">
                      <a:cs typeface="Times New Roman" pitchFamily="18" charset="0"/>
                    </a:rPr>
                    <a:t> 8</a:t>
                  </a:r>
                  <a:r>
                    <a:rPr lang="en-US" sz="3600">
                      <a:cs typeface="Times New Roman" pitchFamily="18" charset="0"/>
                    </a:rPr>
                    <a:t>CH</a:t>
                  </a:r>
                  <a:r>
                    <a:rPr lang="en-US" sz="3600" baseline="-30000">
                      <a:cs typeface="Times New Roman" pitchFamily="18" charset="0"/>
                    </a:rPr>
                    <a:t>3        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rtl="0" eaLnBrk="0" hangingPunct="0"/>
                  <a:endParaRPr lang="en-US"/>
                </a:p>
              </p:txBody>
            </p:sp>
            <p:sp>
              <p:nvSpPr>
                <p:cNvPr id="25645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7320"/>
                  <a:ext cx="3982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8" name="Group 98"/>
              <p:cNvGrpSpPr>
                <a:grpSpLocks/>
              </p:cNvGrpSpPr>
              <p:nvPr/>
            </p:nvGrpSpPr>
            <p:grpSpPr bwMode="auto">
              <a:xfrm>
                <a:off x="3982" y="7320"/>
                <a:ext cx="1420" cy="634"/>
                <a:chOff x="3982" y="7320"/>
                <a:chExt cx="1420" cy="634"/>
              </a:xfrm>
            </p:grpSpPr>
            <p:sp>
              <p:nvSpPr>
                <p:cNvPr id="25642" name="Rectangle 99"/>
                <p:cNvSpPr>
                  <a:spLocks noChangeArrowheads="1"/>
                </p:cNvSpPr>
                <p:nvPr/>
              </p:nvSpPr>
              <p:spPr bwMode="auto">
                <a:xfrm>
                  <a:off x="4025" y="7320"/>
                  <a:ext cx="1334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rtl="0"/>
                  <a:r>
                    <a:rPr lang="en-US" sz="3600">
                      <a:cs typeface="Times New Roman" pitchFamily="18" charset="0"/>
                    </a:rPr>
                    <a:t>C</a:t>
                  </a:r>
                  <a:r>
                    <a:rPr lang="en-US" sz="3600" baseline="-30000">
                      <a:cs typeface="Times New Roman" pitchFamily="18" charset="0"/>
                    </a:rPr>
                    <a:t>10</a:t>
                  </a:r>
                  <a:r>
                    <a:rPr lang="en-US" sz="3600">
                      <a:cs typeface="Times New Roman" pitchFamily="18" charset="0"/>
                    </a:rPr>
                    <a:t>H</a:t>
                  </a:r>
                  <a:r>
                    <a:rPr lang="en-US" sz="3600" baseline="-30000">
                      <a:cs typeface="Times New Roman" pitchFamily="18" charset="0"/>
                    </a:rPr>
                    <a:t>22</a:t>
                  </a:r>
                  <a:endParaRPr lang="en-US" sz="3600">
                    <a:cs typeface="Andalus" pitchFamily="18" charset="-78"/>
                  </a:endParaRPr>
                </a:p>
                <a:p>
                  <a:pPr algn="ctr" rtl="0" eaLnBrk="0" hangingPunct="0"/>
                  <a:endParaRPr lang="en-US"/>
                </a:p>
              </p:txBody>
            </p:sp>
            <p:sp>
              <p:nvSpPr>
                <p:cNvPr id="256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3982" y="7320"/>
                  <a:ext cx="1420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  <p:grpSp>
            <p:nvGrpSpPr>
              <p:cNvPr id="25639" name="Group 101"/>
              <p:cNvGrpSpPr>
                <a:grpSpLocks/>
              </p:cNvGrpSpPr>
              <p:nvPr/>
            </p:nvGrpSpPr>
            <p:grpSpPr bwMode="auto">
              <a:xfrm>
                <a:off x="5402" y="7320"/>
                <a:ext cx="1387" cy="634"/>
                <a:chOff x="5402" y="7320"/>
                <a:chExt cx="1387" cy="634"/>
              </a:xfrm>
            </p:grpSpPr>
            <p:sp>
              <p:nvSpPr>
                <p:cNvPr id="25640" name="Rectangle 102"/>
                <p:cNvSpPr>
                  <a:spLocks noChangeArrowheads="1"/>
                </p:cNvSpPr>
                <p:nvPr/>
              </p:nvSpPr>
              <p:spPr bwMode="auto">
                <a:xfrm>
                  <a:off x="5445" y="7320"/>
                  <a:ext cx="1301" cy="6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sz="3600">
                      <a:cs typeface="Times New Roman" pitchFamily="18" charset="0"/>
                    </a:rPr>
                    <a:t>ديكان</a:t>
                  </a:r>
                  <a:endParaRPr lang="ar-SA" sz="1200">
                    <a:cs typeface="Times New Roman" pitchFamily="18" charset="0"/>
                  </a:endParaRPr>
                </a:p>
                <a:p>
                  <a:pPr algn="ctr" rtl="0" eaLnBrk="0" hangingPunct="0"/>
                  <a:endParaRPr lang="ar-SA"/>
                </a:p>
              </p:txBody>
            </p:sp>
            <p:sp>
              <p:nvSpPr>
                <p:cNvPr id="25641" name="Rectangle 103"/>
                <p:cNvSpPr>
                  <a:spLocks noChangeArrowheads="1"/>
                </p:cNvSpPr>
                <p:nvPr/>
              </p:nvSpPr>
              <p:spPr bwMode="auto">
                <a:xfrm>
                  <a:off x="5402" y="7320"/>
                  <a:ext cx="138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AE"/>
                </a:p>
              </p:txBody>
            </p:sp>
          </p:grpSp>
        </p:grpSp>
        <p:sp>
          <p:nvSpPr>
            <p:cNvPr id="25606" name="Rectangle 104"/>
            <p:cNvSpPr>
              <a:spLocks noChangeArrowheads="1"/>
            </p:cNvSpPr>
            <p:nvPr/>
          </p:nvSpPr>
          <p:spPr bwMode="auto">
            <a:xfrm>
              <a:off x="-3" y="977"/>
              <a:ext cx="6795" cy="698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</p:grpSp>
    </p:spTree>
    <p:extLst>
      <p:ext uri="{BB962C8B-B14F-4D97-AF65-F5344CB8AC3E}">
        <p14:creationId xmlns:p14="http://schemas.microsoft.com/office/powerpoint/2010/main" val="11475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17ADFE83-7E28-4209-9B03-C8590F240B8A}" type="slidenum">
              <a:rPr lang="ar-SA" sz="1400" smtClean="0">
                <a:cs typeface="Times New Roman" pitchFamily="18" charset="0"/>
              </a:rPr>
              <a:pPr eaLnBrk="1" hangingPunct="1"/>
              <a:t>14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ar-SA" sz="8000" b="1">
                <a:solidFill>
                  <a:schemeClr val="tx2"/>
                </a:solidFill>
              </a:rPr>
              <a:t>الألكانات الحلقية</a:t>
            </a:r>
            <a:endParaRPr lang="en-US" sz="8000" b="1">
              <a:solidFill>
                <a:schemeClr val="tx2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44463" y="2070100"/>
            <a:ext cx="8820150" cy="339248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AE" sz="7200" b="1">
                <a:solidFill>
                  <a:srgbClr val="FF3300"/>
                </a:solidFill>
                <a:cs typeface="Times New Roman" pitchFamily="18" charset="0"/>
              </a:rPr>
              <a:t> ألكانات تترتب فيها ذرات الكربون على شكل حلقة وصيغتها العامة </a:t>
            </a:r>
            <a:r>
              <a:rPr lang="en-US" sz="7200" b="1">
                <a:solidFill>
                  <a:schemeClr val="accent2"/>
                </a:solidFill>
                <a:cs typeface="Times New Roman" pitchFamily="18" charset="0"/>
              </a:rPr>
              <a:t>C </a:t>
            </a:r>
            <a:r>
              <a:rPr lang="en-US" sz="7200" b="1" baseline="-25000">
                <a:solidFill>
                  <a:schemeClr val="accent2"/>
                </a:solidFill>
                <a:cs typeface="Times New Roman" pitchFamily="18" charset="0"/>
              </a:rPr>
              <a:t>n</a:t>
            </a:r>
            <a:r>
              <a:rPr lang="en-US" sz="7200" b="1">
                <a:solidFill>
                  <a:schemeClr val="accent2"/>
                </a:solidFill>
                <a:cs typeface="Times New Roman" pitchFamily="18" charset="0"/>
              </a:rPr>
              <a:t>H </a:t>
            </a:r>
            <a:r>
              <a:rPr lang="en-US" sz="7200" b="1" baseline="-25000">
                <a:solidFill>
                  <a:schemeClr val="accent2"/>
                </a:solidFill>
                <a:cs typeface="Times New Roman" pitchFamily="18" charset="0"/>
              </a:rPr>
              <a:t>2n</a:t>
            </a:r>
            <a:r>
              <a:rPr lang="ar-AE" sz="7200" b="1">
                <a:solidFill>
                  <a:srgbClr val="FF3300"/>
                </a:solidFill>
                <a:cs typeface="Times New Roman" pitchFamily="18" charset="0"/>
              </a:rPr>
              <a:t>.</a:t>
            </a:r>
            <a:endParaRPr lang="ar-AE" sz="72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 autoUpdateAnimBg="0"/>
      <p:bldP spid="276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8A89DF7-E3E4-4C11-92B9-3B94B030D3F2}" type="slidenum">
              <a:rPr lang="ar-SA" sz="1400" smtClean="0">
                <a:cs typeface="Times New Roman" pitchFamily="18" charset="0"/>
              </a:rPr>
              <a:pPr eaLnBrk="1" hangingPunct="1"/>
              <a:t>15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5651500" y="981075"/>
            <a:ext cx="360363" cy="431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95963" y="333375"/>
            <a:ext cx="15843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7380288" y="1196975"/>
            <a:ext cx="360362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235825" y="1557338"/>
            <a:ext cx="15843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7451725" y="2276475"/>
            <a:ext cx="288925" cy="647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019925" y="2924175"/>
            <a:ext cx="15843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6877050" y="3355975"/>
            <a:ext cx="287338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435600" y="2997200"/>
            <a:ext cx="15843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 flipV="1">
            <a:off x="5580063" y="2493963"/>
            <a:ext cx="287337" cy="5032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148263" y="1628775"/>
            <a:ext cx="15843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95288" y="836613"/>
            <a:ext cx="2736850" cy="2520950"/>
          </a:xfrm>
          <a:prstGeom prst="pentagon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AE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851275" y="1844675"/>
            <a:ext cx="720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latin typeface="Arial Black" pitchFamily="34" charset="0"/>
              </a:rPr>
              <a:t>أو</a:t>
            </a:r>
            <a:endParaRPr lang="en-US" sz="4800" b="1" baseline="-25000">
              <a:latin typeface="Arial Black" pitchFamily="34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651500" y="4549775"/>
            <a:ext cx="28082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latin typeface="Arial Black" pitchFamily="34" charset="0"/>
              </a:rPr>
              <a:t>بنتان  حلقي</a:t>
            </a:r>
            <a:endParaRPr lang="en-US" sz="4800" b="1" baseline="-25000">
              <a:latin typeface="Arial Black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95288" y="4549775"/>
            <a:ext cx="28082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latin typeface="Arial Black" pitchFamily="34" charset="0"/>
              </a:rPr>
              <a:t>بنتان  حلقي</a:t>
            </a:r>
            <a:endParaRPr lang="en-US" sz="4800" b="1" baseline="-250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/>
      <p:bldP spid="28676" grpId="0" animBg="1"/>
      <p:bldP spid="28677" grpId="0"/>
      <p:bldP spid="28678" grpId="0" animBg="1"/>
      <p:bldP spid="28679" grpId="0"/>
      <p:bldP spid="28680" grpId="0" animBg="1"/>
      <p:bldP spid="28681" grpId="0"/>
      <p:bldP spid="28682" grpId="0" animBg="1"/>
      <p:bldP spid="28683" grpId="0"/>
      <p:bldP spid="28685" grpId="0" animBg="1"/>
      <p:bldP spid="28687" grpId="0"/>
      <p:bldP spid="28688" grpId="0"/>
      <p:bldP spid="286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664B18F-83A7-442B-B727-CC221CF298BF}" type="slidenum">
              <a:rPr lang="ar-SA" sz="1400" smtClean="0">
                <a:cs typeface="Times New Roman" pitchFamily="18" charset="0"/>
              </a:rPr>
              <a:pPr eaLnBrk="1" hangingPunct="1"/>
              <a:t>16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solidFill>
            <a:schemeClr val="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ar-SA" sz="8000" b="1" smtClean="0"/>
              <a:t>شق الألكيل</a:t>
            </a:r>
            <a:endParaRPr lang="en-US" sz="8000" b="1" smtClean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44463" y="1917700"/>
            <a:ext cx="8820150" cy="2295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AE" sz="7200" b="1">
                <a:solidFill>
                  <a:srgbClr val="FF3300"/>
                </a:solidFill>
                <a:cs typeface="Times New Roman" pitchFamily="18" charset="0"/>
              </a:rPr>
              <a:t> هو ألكان فقد ذرة هيدروجين ورمزه العام  </a:t>
            </a:r>
            <a:r>
              <a:rPr lang="en-US" sz="7200" b="1">
                <a:solidFill>
                  <a:srgbClr val="FF3300"/>
                </a:solidFill>
                <a:cs typeface="Times New Roman" pitchFamily="18" charset="0"/>
              </a:rPr>
              <a:t>R</a:t>
            </a:r>
            <a:endParaRPr lang="ar-AE" sz="7200" b="1">
              <a:solidFill>
                <a:srgbClr val="FF33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76825" y="5235575"/>
            <a:ext cx="280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latin typeface="Arial Black" pitchFamily="34" charset="0"/>
              </a:rPr>
              <a:t>CH</a:t>
            </a:r>
            <a:r>
              <a:rPr lang="en-US" sz="8000" b="1" baseline="-25000">
                <a:latin typeface="Arial Black" pitchFamily="34" charset="0"/>
              </a:rPr>
              <a:t>4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95288" y="5229225"/>
            <a:ext cx="2952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solidFill>
                  <a:schemeClr val="accent2"/>
                </a:solidFill>
                <a:latin typeface="Arial Black" pitchFamily="34" charset="0"/>
              </a:rPr>
              <a:t>-CH</a:t>
            </a:r>
            <a:r>
              <a:rPr lang="en-US" sz="8000" b="1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932363" y="4221163"/>
            <a:ext cx="3024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/>
              <a:t> </a:t>
            </a:r>
            <a:r>
              <a:rPr lang="ar-SA" sz="8000" b="1"/>
              <a:t>الألكان</a:t>
            </a:r>
            <a:endParaRPr lang="en-US" sz="8000" b="1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39750" y="4221163"/>
            <a:ext cx="26654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</a:rPr>
              <a:t>الألكيل</a:t>
            </a:r>
            <a:endParaRPr lang="en-US" sz="8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 autoUpdateAnimBg="0"/>
      <p:bldP spid="4107" grpId="0" animBg="1" autoUpdateAnimBg="0"/>
      <p:bldP spid="4108" grpId="0" autoUpdateAnimBg="0"/>
      <p:bldP spid="4109" grpId="0" autoUpdateAnimBg="0"/>
      <p:bldP spid="4110" grpId="0" autoUpdateAnimBg="0"/>
      <p:bldP spid="41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7CBD96D9-7120-4FA4-BB9A-C9A559127518}" type="slidenum">
              <a:rPr lang="ar-SA" sz="1400" smtClean="0">
                <a:cs typeface="Times New Roman" pitchFamily="18" charset="0"/>
              </a:rPr>
              <a:pPr eaLnBrk="1" hangingPunct="1"/>
              <a:t>17</a:t>
            </a:fld>
            <a:endParaRPr lang="en-US" sz="1400" smtClean="0">
              <a:cs typeface="Times New Roman" pitchFamily="18" charset="0"/>
            </a:endParaRPr>
          </a:p>
        </p:txBody>
      </p:sp>
      <p:graphicFrame>
        <p:nvGraphicFramePr>
          <p:cNvPr id="5233" name="Group 113"/>
          <p:cNvGraphicFramePr>
            <a:graphicFrameLocks noGrp="1"/>
          </p:cNvGraphicFramePr>
          <p:nvPr/>
        </p:nvGraphicFramePr>
        <p:xfrm>
          <a:off x="381000" y="1295400"/>
          <a:ext cx="8229600" cy="5308628"/>
        </p:xfrm>
        <a:graphic>
          <a:graphicData uri="http://schemas.openxmlformats.org/drawingml/2006/table">
            <a:tbl>
              <a:tblPr rtl="1"/>
              <a:tblGrid>
                <a:gridCol w="1235075"/>
                <a:gridCol w="2914650"/>
                <a:gridCol w="1566862"/>
                <a:gridCol w="2513013"/>
              </a:tblGrid>
              <a:tr h="6794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A Arabesque Desktop" pitchFamily="2" charset="2"/>
                          <a:cs typeface="Arial" pitchFamily="34" charset="0"/>
                        </a:rPr>
                        <a:t>الاسم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A Arabesque Desktop" pitchFamily="2" charset="2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الصيغة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الاسم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الصيغة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66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r-SA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ar-SA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                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   </a:t>
                      </a: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35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      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 </a:t>
                      </a: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18" name="Group 98"/>
          <p:cNvGraphicFramePr>
            <a:graphicFrameLocks noGrp="1"/>
          </p:cNvGraphicFramePr>
          <p:nvPr/>
        </p:nvGraphicFramePr>
        <p:xfrm>
          <a:off x="381000" y="533400"/>
          <a:ext cx="8305800" cy="685800"/>
        </p:xfrm>
        <a:graphic>
          <a:graphicData uri="http://schemas.openxmlformats.org/drawingml/2006/table">
            <a:tbl>
              <a:tblPr rtl="1"/>
              <a:tblGrid>
                <a:gridCol w="4152900"/>
                <a:gridCol w="41529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3" name="Text Box 95"/>
          <p:cNvSpPr txBox="1">
            <a:spLocks noChangeArrowheads="1"/>
          </p:cNvSpPr>
          <p:nvPr/>
        </p:nvSpPr>
        <p:spPr bwMode="auto">
          <a:xfrm>
            <a:off x="9051925" y="1870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4" name="Text Box 96"/>
          <p:cNvSpPr txBox="1">
            <a:spLocks noChangeArrowheads="1"/>
          </p:cNvSpPr>
          <p:nvPr/>
        </p:nvSpPr>
        <p:spPr bwMode="auto">
          <a:xfrm>
            <a:off x="5562600" y="609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7315200" y="42354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600" b="1"/>
              <a:t>إيثان</a:t>
            </a:r>
            <a:endParaRPr lang="en-US" sz="3600" b="1"/>
          </a:p>
        </p:txBody>
      </p:sp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7467600" y="2286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600" b="1">
                <a:latin typeface="Arial Black" pitchFamily="34" charset="0"/>
              </a:rPr>
              <a:t>ميثان</a:t>
            </a:r>
            <a:endParaRPr lang="en-US" sz="3600" b="1">
              <a:latin typeface="Arial Black" pitchFamily="34" charset="0"/>
            </a:endParaRPr>
          </a:p>
        </p:txBody>
      </p: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4800600" y="5334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 </a:t>
            </a:r>
            <a:r>
              <a:rPr lang="ar-SA" sz="3600" b="1"/>
              <a:t>الألكان</a:t>
            </a:r>
            <a:endParaRPr lang="en-US" sz="3600" b="1"/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1447800" y="6096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600" b="1"/>
              <a:t>الألكيل</a:t>
            </a:r>
            <a:endParaRPr lang="en-US" sz="3600" b="1"/>
          </a:p>
        </p:txBody>
      </p:sp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4953000" y="2286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4</a:t>
            </a:r>
          </a:p>
        </p:txBody>
      </p:sp>
      <p:sp>
        <p:nvSpPr>
          <p:cNvPr id="5228" name="Text Box 108"/>
          <p:cNvSpPr txBox="1">
            <a:spLocks noChangeArrowheads="1"/>
          </p:cNvSpPr>
          <p:nvPr/>
        </p:nvSpPr>
        <p:spPr bwMode="auto">
          <a:xfrm>
            <a:off x="3124200" y="2316163"/>
            <a:ext cx="1219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ar-SA" sz="3600" b="1">
                <a:latin typeface="Arial Black" pitchFamily="34" charset="0"/>
              </a:rPr>
              <a:t>ميثيل</a:t>
            </a:r>
            <a:endParaRPr lang="en-US" sz="3600" b="1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609600" y="2286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-CH</a:t>
            </a:r>
            <a:r>
              <a:rPr lang="en-US" sz="3600" baseline="-25000">
                <a:latin typeface="Arial Black" pitchFamily="34" charset="0"/>
              </a:rPr>
              <a:t>3</a:t>
            </a:r>
          </a:p>
        </p:txBody>
      </p:sp>
      <p:sp>
        <p:nvSpPr>
          <p:cNvPr id="5231" name="Text Box 111"/>
          <p:cNvSpPr txBox="1">
            <a:spLocks noChangeArrowheads="1"/>
          </p:cNvSpPr>
          <p:nvPr/>
        </p:nvSpPr>
        <p:spPr bwMode="auto">
          <a:xfrm>
            <a:off x="4876800" y="3733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 C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H</a:t>
            </a:r>
            <a:r>
              <a:rPr lang="en-US" sz="3600" baseline="-25000">
                <a:latin typeface="Arial Black" pitchFamily="34" charset="0"/>
              </a:rPr>
              <a:t>6</a:t>
            </a:r>
            <a:r>
              <a:rPr lang="en-US" sz="3600">
                <a:latin typeface="Arial Black" pitchFamily="34" charset="0"/>
              </a:rPr>
              <a:t> </a:t>
            </a:r>
          </a:p>
        </p:txBody>
      </p:sp>
      <p:sp>
        <p:nvSpPr>
          <p:cNvPr id="5232" name="Text Box 112"/>
          <p:cNvSpPr txBox="1">
            <a:spLocks noChangeArrowheads="1"/>
          </p:cNvSpPr>
          <p:nvPr/>
        </p:nvSpPr>
        <p:spPr bwMode="auto">
          <a:xfrm>
            <a:off x="4572000" y="537845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3 </a:t>
            </a:r>
            <a:r>
              <a:rPr lang="en-US" sz="3600">
                <a:latin typeface="Arial Black" pitchFamily="34" charset="0"/>
              </a:rPr>
              <a:t>-CH</a:t>
            </a:r>
            <a:r>
              <a:rPr lang="en-US" sz="3600" baseline="-25000">
                <a:latin typeface="Arial Black" pitchFamily="34" charset="0"/>
              </a:rPr>
              <a:t>3</a:t>
            </a:r>
          </a:p>
        </p:txBody>
      </p:sp>
      <p:sp>
        <p:nvSpPr>
          <p:cNvPr id="5234" name="Text Box 114"/>
          <p:cNvSpPr txBox="1">
            <a:spLocks noChangeArrowheads="1"/>
          </p:cNvSpPr>
          <p:nvPr/>
        </p:nvSpPr>
        <p:spPr bwMode="auto">
          <a:xfrm>
            <a:off x="2895600" y="44196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600" b="1"/>
              <a:t>إيثيل</a:t>
            </a:r>
            <a:endParaRPr lang="en-US" sz="3600" b="1"/>
          </a:p>
        </p:txBody>
      </p:sp>
      <p:sp>
        <p:nvSpPr>
          <p:cNvPr id="5235" name="Text Box 115"/>
          <p:cNvSpPr txBox="1">
            <a:spLocks noChangeArrowheads="1"/>
          </p:cNvSpPr>
          <p:nvPr/>
        </p:nvSpPr>
        <p:spPr bwMode="auto">
          <a:xfrm>
            <a:off x="762000" y="37338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-C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H</a:t>
            </a:r>
            <a:r>
              <a:rPr lang="en-US" sz="3600" baseline="-25000">
                <a:latin typeface="Arial Black" pitchFamily="34" charset="0"/>
              </a:rPr>
              <a:t>5</a:t>
            </a:r>
          </a:p>
        </p:txBody>
      </p:sp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228600" y="53022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3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-</a:t>
            </a: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5410200" y="4648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600" b="1"/>
              <a:t>أو</a:t>
            </a:r>
            <a:endParaRPr lang="en-US" sz="3600" b="1"/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914400" y="461645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600" b="1"/>
              <a:t>أو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9018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" grpId="0" autoUpdateAnimBg="0"/>
      <p:bldP spid="5223" grpId="0" autoUpdateAnimBg="0"/>
      <p:bldP spid="5224" grpId="0" autoUpdateAnimBg="0"/>
      <p:bldP spid="5225" grpId="0" autoUpdateAnimBg="0"/>
      <p:bldP spid="5227" grpId="0" autoUpdateAnimBg="0"/>
      <p:bldP spid="5228" grpId="0" autoUpdateAnimBg="0"/>
      <p:bldP spid="5230" grpId="0" autoUpdateAnimBg="0"/>
      <p:bldP spid="5231" grpId="0" autoUpdateAnimBg="0"/>
      <p:bldP spid="5232" grpId="0" autoUpdateAnimBg="0"/>
      <p:bldP spid="5234" grpId="0" autoUpdateAnimBg="0"/>
      <p:bldP spid="5235" grpId="0" autoUpdateAnimBg="0"/>
      <p:bldP spid="5236" grpId="0" autoUpdateAnimBg="0"/>
      <p:bldP spid="5237" grpId="0" autoUpdateAnimBg="0"/>
      <p:bldP spid="52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DB51D76D-6611-4F77-ACC0-AB275826EFF6}" type="slidenum">
              <a:rPr lang="ar-SA" sz="1400" smtClean="0">
                <a:cs typeface="Times New Roman" pitchFamily="18" charset="0"/>
              </a:rPr>
              <a:pPr eaLnBrk="1" hangingPunct="1"/>
              <a:t>18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7812088" y="617538"/>
            <a:ext cx="117951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ar-SA" sz="3600">
                <a:latin typeface="AGA Arabesque Desktop" pitchFamily="2" charset="2"/>
              </a:rPr>
              <a:t>الاسم </a:t>
            </a:r>
            <a:endParaRPr lang="en-US" sz="3600">
              <a:latin typeface="AGA Arabesque Desktop" pitchFamily="2" charset="2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5292725" y="554038"/>
            <a:ext cx="21590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ar-SA" sz="3600"/>
              <a:t>الصيغة</a:t>
            </a:r>
            <a:endParaRPr lang="en-US" sz="3600"/>
          </a:p>
        </p:txBody>
      </p:sp>
      <p:sp>
        <p:nvSpPr>
          <p:cNvPr id="31749" name="Rectangle 13"/>
          <p:cNvSpPr>
            <a:spLocks noChangeArrowheads="1"/>
          </p:cNvSpPr>
          <p:nvPr/>
        </p:nvSpPr>
        <p:spPr bwMode="auto">
          <a:xfrm>
            <a:off x="3429000" y="585788"/>
            <a:ext cx="1600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ar-SA" sz="3600"/>
              <a:t>الاسم</a:t>
            </a:r>
            <a:endParaRPr lang="en-US" sz="3600"/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107950" y="620713"/>
            <a:ext cx="287972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ar-SA" sz="3600"/>
              <a:t>الصيغة</a:t>
            </a:r>
            <a:endParaRPr lang="en-US" sz="3600"/>
          </a:p>
        </p:txBody>
      </p:sp>
      <p:sp>
        <p:nvSpPr>
          <p:cNvPr id="31751" name="Line 15"/>
          <p:cNvSpPr>
            <a:spLocks noChangeShapeType="1"/>
          </p:cNvSpPr>
          <p:nvPr/>
        </p:nvSpPr>
        <p:spPr bwMode="auto">
          <a:xfrm>
            <a:off x="107950" y="188913"/>
            <a:ext cx="88836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1752" name="Line 16"/>
          <p:cNvSpPr>
            <a:spLocks noChangeShapeType="1"/>
          </p:cNvSpPr>
          <p:nvPr/>
        </p:nvSpPr>
        <p:spPr bwMode="auto">
          <a:xfrm>
            <a:off x="107950" y="1125538"/>
            <a:ext cx="8883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1753" name="Line 18"/>
          <p:cNvSpPr>
            <a:spLocks noChangeShapeType="1"/>
          </p:cNvSpPr>
          <p:nvPr/>
        </p:nvSpPr>
        <p:spPr bwMode="auto">
          <a:xfrm>
            <a:off x="107950" y="6381750"/>
            <a:ext cx="88836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1754" name="Line 19"/>
          <p:cNvSpPr>
            <a:spLocks noChangeShapeType="1"/>
          </p:cNvSpPr>
          <p:nvPr/>
        </p:nvSpPr>
        <p:spPr bwMode="auto">
          <a:xfrm>
            <a:off x="107950" y="1079500"/>
            <a:ext cx="0" cy="5302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1755" name="Line 21"/>
          <p:cNvSpPr>
            <a:spLocks noChangeShapeType="1"/>
          </p:cNvSpPr>
          <p:nvPr/>
        </p:nvSpPr>
        <p:spPr bwMode="auto">
          <a:xfrm>
            <a:off x="4572000" y="1079500"/>
            <a:ext cx="0" cy="5302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1756" name="Line 23"/>
          <p:cNvSpPr>
            <a:spLocks noChangeShapeType="1"/>
          </p:cNvSpPr>
          <p:nvPr/>
        </p:nvSpPr>
        <p:spPr bwMode="auto">
          <a:xfrm>
            <a:off x="8991600" y="1079500"/>
            <a:ext cx="0" cy="5302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1757" name="Text Box 32"/>
          <p:cNvSpPr txBox="1">
            <a:spLocks noChangeArrowheads="1"/>
          </p:cNvSpPr>
          <p:nvPr/>
        </p:nvSpPr>
        <p:spPr bwMode="auto">
          <a:xfrm>
            <a:off x="381000" y="4953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287" name="Text Box 95"/>
          <p:cNvSpPr txBox="1">
            <a:spLocks noChangeArrowheads="1"/>
          </p:cNvSpPr>
          <p:nvPr/>
        </p:nvSpPr>
        <p:spPr bwMode="auto">
          <a:xfrm>
            <a:off x="5486400" y="115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ar-SA" sz="3600" b="1"/>
              <a:t>الألكان</a:t>
            </a:r>
            <a:endParaRPr lang="en-US"/>
          </a:p>
        </p:txBody>
      </p:sp>
      <p:sp>
        <p:nvSpPr>
          <p:cNvPr id="8290" name="Text Box 98"/>
          <p:cNvSpPr txBox="1">
            <a:spLocks noChangeArrowheads="1"/>
          </p:cNvSpPr>
          <p:nvPr/>
        </p:nvSpPr>
        <p:spPr bwMode="auto">
          <a:xfrm>
            <a:off x="1524000" y="115888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ar-SA" sz="3600" b="1"/>
              <a:t>الألكيل</a:t>
            </a:r>
            <a:endParaRPr lang="en-US"/>
          </a:p>
        </p:txBody>
      </p:sp>
      <p:sp>
        <p:nvSpPr>
          <p:cNvPr id="8291" name="Text Box 99"/>
          <p:cNvSpPr txBox="1">
            <a:spLocks noChangeArrowheads="1"/>
          </p:cNvSpPr>
          <p:nvPr/>
        </p:nvSpPr>
        <p:spPr bwMode="auto">
          <a:xfrm>
            <a:off x="7235825" y="1341438"/>
            <a:ext cx="1679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600" b="1">
                <a:latin typeface="Arial Black" pitchFamily="34" charset="0"/>
              </a:rPr>
              <a:t>بروبان</a:t>
            </a:r>
            <a:endParaRPr lang="en-US" sz="3600" b="1">
              <a:latin typeface="Arial Black" pitchFamily="34" charset="0"/>
            </a:endParaRPr>
          </a:p>
        </p:txBody>
      </p:sp>
      <p:sp>
        <p:nvSpPr>
          <p:cNvPr id="8294" name="Text Box 102"/>
          <p:cNvSpPr txBox="1">
            <a:spLocks noChangeArrowheads="1"/>
          </p:cNvSpPr>
          <p:nvPr/>
        </p:nvSpPr>
        <p:spPr bwMode="auto">
          <a:xfrm>
            <a:off x="5259388" y="2060575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3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3</a:t>
            </a:r>
          </a:p>
        </p:txBody>
      </p:sp>
      <p:sp>
        <p:nvSpPr>
          <p:cNvPr id="8295" name="Text Box 103"/>
          <p:cNvSpPr txBox="1">
            <a:spLocks noChangeArrowheads="1"/>
          </p:cNvSpPr>
          <p:nvPr/>
        </p:nvSpPr>
        <p:spPr bwMode="auto">
          <a:xfrm>
            <a:off x="2916238" y="1052513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ar-SA" sz="3600" b="1"/>
              <a:t>بروبيل</a:t>
            </a:r>
            <a:endParaRPr lang="en-US"/>
          </a:p>
        </p:txBody>
      </p:sp>
      <p:sp>
        <p:nvSpPr>
          <p:cNvPr id="8296" name="Text Box 104"/>
          <p:cNvSpPr txBox="1">
            <a:spLocks noChangeArrowheads="1"/>
          </p:cNvSpPr>
          <p:nvPr/>
        </p:nvSpPr>
        <p:spPr bwMode="auto">
          <a:xfrm>
            <a:off x="427038" y="1851025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3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-</a:t>
            </a:r>
          </a:p>
        </p:txBody>
      </p:sp>
      <p:sp>
        <p:nvSpPr>
          <p:cNvPr id="8297" name="Text Box 105"/>
          <p:cNvSpPr txBox="1">
            <a:spLocks noChangeArrowheads="1"/>
          </p:cNvSpPr>
          <p:nvPr/>
        </p:nvSpPr>
        <p:spPr bwMode="auto">
          <a:xfrm>
            <a:off x="3276600" y="2852738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ar-SA" sz="3600" b="1"/>
              <a:t>ب</a:t>
            </a:r>
            <a:r>
              <a:rPr lang="ar-SA" sz="3600" b="1">
                <a:cs typeface="Times New Roman" pitchFamily="18" charset="0"/>
              </a:rPr>
              <a:t>ي</a:t>
            </a:r>
            <a:r>
              <a:rPr lang="ar-SA" sz="3600" b="1"/>
              <a:t>و</a:t>
            </a:r>
            <a:r>
              <a:rPr lang="ar-SA" sz="3600" b="1">
                <a:cs typeface="Times New Roman" pitchFamily="18" charset="0"/>
              </a:rPr>
              <a:t>ت</a:t>
            </a:r>
            <a:r>
              <a:rPr lang="ar-SA" sz="3600" b="1"/>
              <a:t>يل</a:t>
            </a:r>
            <a:endParaRPr lang="en-US" sz="3600" b="1"/>
          </a:p>
        </p:txBody>
      </p: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179388" y="3500438"/>
            <a:ext cx="441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3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 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-</a:t>
            </a:r>
          </a:p>
        </p:txBody>
      </p:sp>
      <p:sp>
        <p:nvSpPr>
          <p:cNvPr id="8300" name="Text Box 108"/>
          <p:cNvSpPr txBox="1">
            <a:spLocks noChangeArrowheads="1"/>
          </p:cNvSpPr>
          <p:nvPr/>
        </p:nvSpPr>
        <p:spPr bwMode="auto">
          <a:xfrm>
            <a:off x="7380288" y="2859088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600" b="1">
                <a:latin typeface="Arial Black" pitchFamily="34" charset="0"/>
              </a:rPr>
              <a:t>بيوتان</a:t>
            </a:r>
            <a:endParaRPr lang="en-US" sz="3600" b="1">
              <a:latin typeface="Arial Black" pitchFamily="34" charset="0"/>
            </a:endParaRPr>
          </a:p>
        </p:txBody>
      </p:sp>
      <p:sp>
        <p:nvSpPr>
          <p:cNvPr id="31767" name="Line 109"/>
          <p:cNvSpPr>
            <a:spLocks noChangeShapeType="1"/>
          </p:cNvSpPr>
          <p:nvPr/>
        </p:nvSpPr>
        <p:spPr bwMode="auto">
          <a:xfrm>
            <a:off x="107950" y="2781300"/>
            <a:ext cx="8883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8302" name="Text Box 110"/>
          <p:cNvSpPr txBox="1">
            <a:spLocks noChangeArrowheads="1"/>
          </p:cNvSpPr>
          <p:nvPr/>
        </p:nvSpPr>
        <p:spPr bwMode="auto">
          <a:xfrm>
            <a:off x="4787900" y="3644900"/>
            <a:ext cx="4176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3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CH</a:t>
            </a:r>
            <a:r>
              <a:rPr lang="en-US" sz="3600" baseline="-25000">
                <a:latin typeface="Arial Black" pitchFamily="34" charset="0"/>
              </a:rPr>
              <a:t>2</a:t>
            </a:r>
            <a:r>
              <a:rPr lang="en-US" sz="3600">
                <a:latin typeface="Arial Black" pitchFamily="34" charset="0"/>
              </a:rPr>
              <a:t> CH</a:t>
            </a:r>
            <a:r>
              <a:rPr lang="ar-AE" sz="3600" b="1" baseline="-25000">
                <a:latin typeface="Arial Black" pitchFamily="34" charset="0"/>
              </a:rPr>
              <a:t>3</a:t>
            </a:r>
            <a:endParaRPr lang="en-US" sz="3600" b="1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7" grpId="0" autoUpdateAnimBg="0"/>
      <p:bldP spid="8290" grpId="0" autoUpdateAnimBg="0"/>
      <p:bldP spid="8291" grpId="0" autoUpdateAnimBg="0"/>
      <p:bldP spid="8294" grpId="0" autoUpdateAnimBg="0"/>
      <p:bldP spid="8295" grpId="0" autoUpdateAnimBg="0"/>
      <p:bldP spid="8296" grpId="0" autoUpdateAnimBg="0"/>
      <p:bldP spid="8297" grpId="0" autoUpdateAnimBg="0"/>
      <p:bldP spid="8298" grpId="0" autoUpdateAnimBg="0"/>
      <p:bldP spid="8300" grpId="0" autoUpdateAnimBg="0"/>
      <p:bldP spid="830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8367F211-3CC3-4108-9834-925B577426FE}" type="slidenum">
              <a:rPr lang="ar-SA" sz="1400" smtClean="0">
                <a:cs typeface="Times New Roman" pitchFamily="18" charset="0"/>
              </a:rPr>
              <a:pPr eaLnBrk="1" hangingPunct="1"/>
              <a:t>19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274638"/>
            <a:ext cx="8605837" cy="1066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400" b="1">
                <a:cs typeface="Times New Roman" pitchFamily="18" charset="0"/>
              </a:rPr>
              <a:t>الهيدروكربونات غير المشبعة</a:t>
            </a:r>
            <a:endParaRPr lang="en-US" sz="6400" b="1">
              <a:cs typeface="Times New Roman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07950" y="1989138"/>
            <a:ext cx="8893175" cy="2835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cs typeface="Times New Roman" pitchFamily="18" charset="0"/>
              </a:rPr>
              <a:t>هيدروكربونات لا تحتوي جميع ذرات كربون فيها على أربع روابط تساهمية أحادية .</a:t>
            </a:r>
            <a:endParaRPr lang="en-US" sz="60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DD87082-4DCE-4F3A-9C27-A901D58DD567}" type="slidenum">
              <a:rPr lang="ar-SA" sz="1400" smtClean="0">
                <a:cs typeface="Times New Roman" pitchFamily="18" charset="0"/>
              </a:rPr>
              <a:pPr eaLnBrk="1" hangingPunct="1"/>
              <a:t>2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78163"/>
            <a:ext cx="8278813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ar-SA" sz="7200" b="1" smtClean="0"/>
              <a:t>الكربون والهيدروكربونات</a:t>
            </a:r>
            <a:endParaRPr lang="en-US" sz="7200" b="1" smtClean="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348038" y="1062038"/>
            <a:ext cx="2808287" cy="854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SA" sz="5000" b="1">
                <a:solidFill>
                  <a:schemeClr val="tx2"/>
                </a:solidFill>
                <a:cs typeface="Times New Roman" pitchFamily="18" charset="0"/>
              </a:rPr>
              <a:t>الفصل 10 </a:t>
            </a:r>
            <a:endParaRPr lang="en-US" sz="5000" b="1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C87A765-BBEC-44AB-A96A-5CBE5C9BEE24}" type="slidenum">
              <a:rPr lang="ar-SA" sz="1400" smtClean="0">
                <a:cs typeface="Times New Roman" pitchFamily="18" charset="0"/>
              </a:rPr>
              <a:pPr eaLnBrk="1" hangingPunct="1"/>
              <a:t>20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79388" y="404813"/>
            <a:ext cx="8713787" cy="2835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AE" sz="6000" b="1">
                <a:solidFill>
                  <a:srgbClr val="FF3300"/>
                </a:solidFill>
                <a:cs typeface="Times New Roman" pitchFamily="18" charset="0"/>
              </a:rPr>
              <a:t>الألك</a:t>
            </a:r>
            <a:r>
              <a:rPr lang="ar-SA" sz="6000" b="1">
                <a:solidFill>
                  <a:srgbClr val="FF3300"/>
                </a:solidFill>
                <a:cs typeface="Times New Roman" pitchFamily="18" charset="0"/>
              </a:rPr>
              <a:t>ينات </a:t>
            </a:r>
            <a:r>
              <a:rPr lang="ar-SA" sz="6000" b="1">
                <a:cs typeface="Times New Roman" pitchFamily="18" charset="0"/>
              </a:rPr>
              <a:t>: هي الهيدروكربونات التي تحتوي على روابط تساهمية ثنائية .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79388" y="4221163"/>
            <a:ext cx="8713787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6000" b="1">
                <a:solidFill>
                  <a:srgbClr val="FF3300"/>
                </a:solidFill>
                <a:cs typeface="Times New Roman" pitchFamily="18" charset="0"/>
              </a:rPr>
              <a:t>أبسط الألكينات هو </a:t>
            </a:r>
            <a:r>
              <a:rPr lang="ar-SA" sz="6000" b="1">
                <a:cs typeface="Times New Roman" pitchFamily="18" charset="0"/>
              </a:rPr>
              <a:t>: الإيثين .</a:t>
            </a:r>
          </a:p>
        </p:txBody>
      </p:sp>
    </p:spTree>
    <p:extLst>
      <p:ext uri="{BB962C8B-B14F-4D97-AF65-F5344CB8AC3E}">
        <p14:creationId xmlns:p14="http://schemas.microsoft.com/office/powerpoint/2010/main" val="23149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68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9E537E4-1718-491E-933E-01D48539EA10}" type="slidenum">
              <a:rPr lang="ar-SA" sz="1400" smtClean="0">
                <a:cs typeface="Times New Roman" pitchFamily="18" charset="0"/>
              </a:rPr>
              <a:pPr eaLnBrk="1" hangingPunct="1"/>
              <a:t>21</a:t>
            </a:fld>
            <a:endParaRPr lang="en-US" sz="1400" smtClean="0">
              <a:cs typeface="Times New Roman" pitchFamily="18" charset="0"/>
            </a:endParaRPr>
          </a:p>
        </p:txBody>
      </p:sp>
      <p:grpSp>
        <p:nvGrpSpPr>
          <p:cNvPr id="58393" name="Group 25"/>
          <p:cNvGrpSpPr>
            <a:grpSpLocks/>
          </p:cNvGrpSpPr>
          <p:nvPr/>
        </p:nvGrpSpPr>
        <p:grpSpPr bwMode="auto">
          <a:xfrm>
            <a:off x="4859338" y="333375"/>
            <a:ext cx="4321175" cy="2563813"/>
            <a:chOff x="2426" y="210"/>
            <a:chExt cx="2994" cy="1615"/>
          </a:xfrm>
        </p:grpSpPr>
        <p:sp>
          <p:nvSpPr>
            <p:cNvPr id="34846" name="Text Box 4"/>
            <p:cNvSpPr txBox="1">
              <a:spLocks noChangeArrowheads="1"/>
            </p:cNvSpPr>
            <p:nvPr/>
          </p:nvSpPr>
          <p:spPr bwMode="auto">
            <a:xfrm>
              <a:off x="3697" y="754"/>
              <a:ext cx="419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latin typeface="Arial Black" pitchFamily="34" charset="0"/>
                </a:rPr>
                <a:t>C</a:t>
              </a:r>
              <a:endParaRPr lang="en-US" sz="4500" baseline="-25000">
                <a:latin typeface="Arial Black" pitchFamily="34" charset="0"/>
              </a:endParaRPr>
            </a:p>
          </p:txBody>
        </p:sp>
        <p:sp>
          <p:nvSpPr>
            <p:cNvPr id="34847" name="Line 5"/>
            <p:cNvSpPr>
              <a:spLocks noChangeShapeType="1"/>
            </p:cNvSpPr>
            <p:nvPr/>
          </p:nvSpPr>
          <p:spPr bwMode="auto">
            <a:xfrm>
              <a:off x="4106" y="972"/>
              <a:ext cx="22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48" name="Line 6"/>
            <p:cNvSpPr>
              <a:spLocks noChangeShapeType="1"/>
            </p:cNvSpPr>
            <p:nvPr/>
          </p:nvSpPr>
          <p:spPr bwMode="auto">
            <a:xfrm>
              <a:off x="3878" y="1153"/>
              <a:ext cx="1" cy="22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49" name="Line 7"/>
            <p:cNvSpPr>
              <a:spLocks noChangeShapeType="1"/>
            </p:cNvSpPr>
            <p:nvPr/>
          </p:nvSpPr>
          <p:spPr bwMode="auto">
            <a:xfrm>
              <a:off x="3470" y="972"/>
              <a:ext cx="22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50" name="Line 8"/>
            <p:cNvSpPr>
              <a:spLocks noChangeShapeType="1"/>
            </p:cNvSpPr>
            <p:nvPr/>
          </p:nvSpPr>
          <p:spPr bwMode="auto">
            <a:xfrm>
              <a:off x="3878" y="609"/>
              <a:ext cx="0" cy="1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51" name="Text Box 9"/>
            <p:cNvSpPr txBox="1">
              <a:spLocks noChangeArrowheads="1"/>
            </p:cNvSpPr>
            <p:nvPr/>
          </p:nvSpPr>
          <p:spPr bwMode="auto">
            <a:xfrm>
              <a:off x="4967" y="745"/>
              <a:ext cx="453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52" name="Text Box 10"/>
            <p:cNvSpPr txBox="1">
              <a:spLocks noChangeArrowheads="1"/>
            </p:cNvSpPr>
            <p:nvPr/>
          </p:nvSpPr>
          <p:spPr bwMode="auto">
            <a:xfrm>
              <a:off x="3697" y="1335"/>
              <a:ext cx="407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53" name="Text Box 11"/>
            <p:cNvSpPr txBox="1">
              <a:spLocks noChangeArrowheads="1"/>
            </p:cNvSpPr>
            <p:nvPr/>
          </p:nvSpPr>
          <p:spPr bwMode="auto">
            <a:xfrm>
              <a:off x="3651" y="210"/>
              <a:ext cx="49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54" name="Text Box 12"/>
            <p:cNvSpPr txBox="1">
              <a:spLocks noChangeArrowheads="1"/>
            </p:cNvSpPr>
            <p:nvPr/>
          </p:nvSpPr>
          <p:spPr bwMode="auto">
            <a:xfrm>
              <a:off x="3006" y="745"/>
              <a:ext cx="46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latin typeface="Arial Black" pitchFamily="34" charset="0"/>
                </a:rPr>
                <a:t>C</a:t>
              </a:r>
              <a:endParaRPr lang="en-US" sz="4500" baseline="-25000">
                <a:latin typeface="Arial Black" pitchFamily="34" charset="0"/>
              </a:endParaRPr>
            </a:p>
          </p:txBody>
        </p:sp>
        <p:sp>
          <p:nvSpPr>
            <p:cNvPr id="34855" name="Line 13"/>
            <p:cNvSpPr>
              <a:spLocks noChangeShapeType="1"/>
            </p:cNvSpPr>
            <p:nvPr/>
          </p:nvSpPr>
          <p:spPr bwMode="auto">
            <a:xfrm>
              <a:off x="3152" y="1153"/>
              <a:ext cx="0" cy="22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56" name="Line 14"/>
            <p:cNvSpPr>
              <a:spLocks noChangeShapeType="1"/>
            </p:cNvSpPr>
            <p:nvPr/>
          </p:nvSpPr>
          <p:spPr bwMode="auto">
            <a:xfrm>
              <a:off x="2789" y="972"/>
              <a:ext cx="22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57" name="Line 15"/>
            <p:cNvSpPr>
              <a:spLocks noChangeShapeType="1"/>
            </p:cNvSpPr>
            <p:nvPr/>
          </p:nvSpPr>
          <p:spPr bwMode="auto">
            <a:xfrm>
              <a:off x="3197" y="609"/>
              <a:ext cx="1" cy="1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58" name="Text Box 16"/>
            <p:cNvSpPr txBox="1">
              <a:spLocks noChangeArrowheads="1"/>
            </p:cNvSpPr>
            <p:nvPr/>
          </p:nvSpPr>
          <p:spPr bwMode="auto">
            <a:xfrm>
              <a:off x="2925" y="1289"/>
              <a:ext cx="45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59" name="Text Box 17"/>
            <p:cNvSpPr txBox="1">
              <a:spLocks noChangeArrowheads="1"/>
            </p:cNvSpPr>
            <p:nvPr/>
          </p:nvSpPr>
          <p:spPr bwMode="auto">
            <a:xfrm>
              <a:off x="2426" y="745"/>
              <a:ext cx="453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60" name="Text Box 18"/>
            <p:cNvSpPr txBox="1">
              <a:spLocks noChangeArrowheads="1"/>
            </p:cNvSpPr>
            <p:nvPr/>
          </p:nvSpPr>
          <p:spPr bwMode="auto">
            <a:xfrm>
              <a:off x="3016" y="210"/>
              <a:ext cx="40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61" name="Text Box 19"/>
            <p:cNvSpPr txBox="1">
              <a:spLocks noChangeArrowheads="1"/>
            </p:cNvSpPr>
            <p:nvPr/>
          </p:nvSpPr>
          <p:spPr bwMode="auto">
            <a:xfrm>
              <a:off x="4332" y="754"/>
              <a:ext cx="419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latin typeface="Arial Black" pitchFamily="34" charset="0"/>
                </a:rPr>
                <a:t>C</a:t>
              </a:r>
              <a:endParaRPr lang="en-US" sz="4500" baseline="-25000">
                <a:latin typeface="Arial Black" pitchFamily="34" charset="0"/>
              </a:endParaRPr>
            </a:p>
          </p:txBody>
        </p:sp>
        <p:sp>
          <p:nvSpPr>
            <p:cNvPr id="34862" name="Line 20"/>
            <p:cNvSpPr>
              <a:spLocks noChangeShapeType="1"/>
            </p:cNvSpPr>
            <p:nvPr/>
          </p:nvSpPr>
          <p:spPr bwMode="auto">
            <a:xfrm>
              <a:off x="4741" y="972"/>
              <a:ext cx="22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63" name="Line 21"/>
            <p:cNvSpPr>
              <a:spLocks noChangeShapeType="1"/>
            </p:cNvSpPr>
            <p:nvPr/>
          </p:nvSpPr>
          <p:spPr bwMode="auto">
            <a:xfrm>
              <a:off x="4513" y="1153"/>
              <a:ext cx="1" cy="22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64" name="Line 22"/>
            <p:cNvSpPr>
              <a:spLocks noChangeShapeType="1"/>
            </p:cNvSpPr>
            <p:nvPr/>
          </p:nvSpPr>
          <p:spPr bwMode="auto">
            <a:xfrm>
              <a:off x="4513" y="609"/>
              <a:ext cx="0" cy="1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65" name="Text Box 23"/>
            <p:cNvSpPr txBox="1">
              <a:spLocks noChangeArrowheads="1"/>
            </p:cNvSpPr>
            <p:nvPr/>
          </p:nvSpPr>
          <p:spPr bwMode="auto">
            <a:xfrm>
              <a:off x="4332" y="1335"/>
              <a:ext cx="407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66" name="Text Box 24"/>
            <p:cNvSpPr txBox="1">
              <a:spLocks noChangeArrowheads="1"/>
            </p:cNvSpPr>
            <p:nvPr/>
          </p:nvSpPr>
          <p:spPr bwMode="auto">
            <a:xfrm>
              <a:off x="4286" y="210"/>
              <a:ext cx="49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820" name="Group 49"/>
          <p:cNvGrpSpPr>
            <a:grpSpLocks/>
          </p:cNvGrpSpPr>
          <p:nvPr/>
        </p:nvGrpSpPr>
        <p:grpSpPr bwMode="auto">
          <a:xfrm>
            <a:off x="34925" y="404813"/>
            <a:ext cx="4249738" cy="2563812"/>
            <a:chOff x="22" y="255"/>
            <a:chExt cx="2677" cy="1615"/>
          </a:xfrm>
        </p:grpSpPr>
        <p:sp>
          <p:nvSpPr>
            <p:cNvPr id="34828" name="Text Box 27"/>
            <p:cNvSpPr txBox="1">
              <a:spLocks noChangeArrowheads="1"/>
            </p:cNvSpPr>
            <p:nvPr/>
          </p:nvSpPr>
          <p:spPr bwMode="auto">
            <a:xfrm>
              <a:off x="1185" y="799"/>
              <a:ext cx="36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latin typeface="Arial Black" pitchFamily="34" charset="0"/>
                </a:rPr>
                <a:t>C</a:t>
              </a:r>
              <a:endParaRPr lang="en-US" sz="4500" baseline="-25000">
                <a:latin typeface="Arial Black" pitchFamily="34" charset="0"/>
              </a:endParaRPr>
            </a:p>
          </p:txBody>
        </p:sp>
        <p:sp>
          <p:nvSpPr>
            <p:cNvPr id="34829" name="Line 28"/>
            <p:cNvSpPr>
              <a:spLocks noChangeShapeType="1"/>
            </p:cNvSpPr>
            <p:nvPr/>
          </p:nvSpPr>
          <p:spPr bwMode="auto">
            <a:xfrm>
              <a:off x="1544" y="1017"/>
              <a:ext cx="199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30" name="Line 29"/>
            <p:cNvSpPr>
              <a:spLocks noChangeShapeType="1"/>
            </p:cNvSpPr>
            <p:nvPr/>
          </p:nvSpPr>
          <p:spPr bwMode="auto">
            <a:xfrm>
              <a:off x="1344" y="1198"/>
              <a:ext cx="1" cy="22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31" name="Line 30"/>
            <p:cNvSpPr>
              <a:spLocks noChangeShapeType="1"/>
            </p:cNvSpPr>
            <p:nvPr/>
          </p:nvSpPr>
          <p:spPr bwMode="auto">
            <a:xfrm>
              <a:off x="976" y="1026"/>
              <a:ext cx="22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32" name="Text Box 32"/>
            <p:cNvSpPr txBox="1">
              <a:spLocks noChangeArrowheads="1"/>
            </p:cNvSpPr>
            <p:nvPr/>
          </p:nvSpPr>
          <p:spPr bwMode="auto">
            <a:xfrm>
              <a:off x="2301" y="790"/>
              <a:ext cx="39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33" name="Text Box 33"/>
            <p:cNvSpPr txBox="1">
              <a:spLocks noChangeArrowheads="1"/>
            </p:cNvSpPr>
            <p:nvPr/>
          </p:nvSpPr>
          <p:spPr bwMode="auto">
            <a:xfrm>
              <a:off x="1185" y="1380"/>
              <a:ext cx="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34" name="Text Box 35"/>
            <p:cNvSpPr txBox="1">
              <a:spLocks noChangeArrowheads="1"/>
            </p:cNvSpPr>
            <p:nvPr/>
          </p:nvSpPr>
          <p:spPr bwMode="auto">
            <a:xfrm>
              <a:off x="578" y="790"/>
              <a:ext cx="407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latin typeface="Arial Black" pitchFamily="34" charset="0"/>
                </a:rPr>
                <a:t>C</a:t>
              </a:r>
              <a:endParaRPr lang="en-US" sz="4500" baseline="-25000">
                <a:latin typeface="Arial Black" pitchFamily="34" charset="0"/>
              </a:endParaRPr>
            </a:p>
          </p:txBody>
        </p:sp>
        <p:sp>
          <p:nvSpPr>
            <p:cNvPr id="34835" name="Line 36"/>
            <p:cNvSpPr>
              <a:spLocks noChangeShapeType="1"/>
            </p:cNvSpPr>
            <p:nvPr/>
          </p:nvSpPr>
          <p:spPr bwMode="auto">
            <a:xfrm>
              <a:off x="706" y="1198"/>
              <a:ext cx="0" cy="22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36" name="Line 37"/>
            <p:cNvSpPr>
              <a:spLocks noChangeShapeType="1"/>
            </p:cNvSpPr>
            <p:nvPr/>
          </p:nvSpPr>
          <p:spPr bwMode="auto">
            <a:xfrm>
              <a:off x="387" y="1017"/>
              <a:ext cx="199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37" name="Line 38"/>
            <p:cNvSpPr>
              <a:spLocks noChangeShapeType="1"/>
            </p:cNvSpPr>
            <p:nvPr/>
          </p:nvSpPr>
          <p:spPr bwMode="auto">
            <a:xfrm flipH="1" flipV="1">
              <a:off x="975" y="935"/>
              <a:ext cx="22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38" name="Text Box 39"/>
            <p:cNvSpPr txBox="1">
              <a:spLocks noChangeArrowheads="1"/>
            </p:cNvSpPr>
            <p:nvPr/>
          </p:nvSpPr>
          <p:spPr bwMode="auto">
            <a:xfrm>
              <a:off x="507" y="1334"/>
              <a:ext cx="39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39" name="Text Box 40"/>
            <p:cNvSpPr txBox="1">
              <a:spLocks noChangeArrowheads="1"/>
            </p:cNvSpPr>
            <p:nvPr/>
          </p:nvSpPr>
          <p:spPr bwMode="auto">
            <a:xfrm>
              <a:off x="22" y="790"/>
              <a:ext cx="39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40" name="Text Box 42"/>
            <p:cNvSpPr txBox="1">
              <a:spLocks noChangeArrowheads="1"/>
            </p:cNvSpPr>
            <p:nvPr/>
          </p:nvSpPr>
          <p:spPr bwMode="auto">
            <a:xfrm>
              <a:off x="1743" y="799"/>
              <a:ext cx="36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latin typeface="Arial Black" pitchFamily="34" charset="0"/>
                </a:rPr>
                <a:t>C</a:t>
              </a:r>
              <a:endParaRPr lang="en-US" sz="4500" baseline="-25000">
                <a:latin typeface="Arial Black" pitchFamily="34" charset="0"/>
              </a:endParaRPr>
            </a:p>
          </p:txBody>
        </p:sp>
        <p:sp>
          <p:nvSpPr>
            <p:cNvPr id="34841" name="Line 43"/>
            <p:cNvSpPr>
              <a:spLocks noChangeShapeType="1"/>
            </p:cNvSpPr>
            <p:nvPr/>
          </p:nvSpPr>
          <p:spPr bwMode="auto">
            <a:xfrm>
              <a:off x="2102" y="1017"/>
              <a:ext cx="199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42" name="Line 44"/>
            <p:cNvSpPr>
              <a:spLocks noChangeShapeType="1"/>
            </p:cNvSpPr>
            <p:nvPr/>
          </p:nvSpPr>
          <p:spPr bwMode="auto">
            <a:xfrm>
              <a:off x="1902" y="1198"/>
              <a:ext cx="1" cy="22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43" name="Line 45"/>
            <p:cNvSpPr>
              <a:spLocks noChangeShapeType="1"/>
            </p:cNvSpPr>
            <p:nvPr/>
          </p:nvSpPr>
          <p:spPr bwMode="auto">
            <a:xfrm>
              <a:off x="1902" y="654"/>
              <a:ext cx="0" cy="1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34844" name="Text Box 46"/>
            <p:cNvSpPr txBox="1">
              <a:spLocks noChangeArrowheads="1"/>
            </p:cNvSpPr>
            <p:nvPr/>
          </p:nvSpPr>
          <p:spPr bwMode="auto">
            <a:xfrm>
              <a:off x="1743" y="1380"/>
              <a:ext cx="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45" name="Text Box 47"/>
            <p:cNvSpPr txBox="1">
              <a:spLocks noChangeArrowheads="1"/>
            </p:cNvSpPr>
            <p:nvPr/>
          </p:nvSpPr>
          <p:spPr bwMode="auto">
            <a:xfrm>
              <a:off x="1702" y="255"/>
              <a:ext cx="43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500">
                  <a:solidFill>
                    <a:schemeClr val="accent1"/>
                  </a:solidFill>
                  <a:latin typeface="Arial Black" pitchFamily="34" charset="0"/>
                </a:rPr>
                <a:t>H</a:t>
              </a:r>
              <a:endParaRPr lang="en-US" sz="4500" baseline="-2500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</p:grpSp>
      <p:sp>
        <p:nvSpPr>
          <p:cNvPr id="34821" name="Line 48"/>
          <p:cNvSpPr>
            <a:spLocks noChangeShapeType="1"/>
          </p:cNvSpPr>
          <p:nvPr/>
        </p:nvSpPr>
        <p:spPr bwMode="auto">
          <a:xfrm>
            <a:off x="4643438" y="333375"/>
            <a:ext cx="0" cy="3095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6011863" y="3248025"/>
            <a:ext cx="2089150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3</a:t>
            </a:r>
            <a:r>
              <a:rPr lang="en-US" sz="48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8</a:t>
            </a: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1476375" y="3248025"/>
            <a:ext cx="1944688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3</a:t>
            </a:r>
            <a:r>
              <a:rPr lang="en-US" sz="48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6</a:t>
            </a: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8420" name="Rectangle 52"/>
          <p:cNvSpPr>
            <a:spLocks noChangeArrowheads="1"/>
          </p:cNvSpPr>
          <p:nvPr/>
        </p:nvSpPr>
        <p:spPr bwMode="auto">
          <a:xfrm>
            <a:off x="5434013" y="4256088"/>
            <a:ext cx="2738437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AE" sz="4800" b="1">
                <a:solidFill>
                  <a:srgbClr val="FF3300"/>
                </a:solidFill>
                <a:cs typeface="Times New Roman" pitchFamily="18" charset="0"/>
              </a:rPr>
              <a:t>ألك</a:t>
            </a:r>
            <a:r>
              <a:rPr lang="ar-SA" sz="4800" b="1">
                <a:solidFill>
                  <a:srgbClr val="FF3300"/>
                </a:solidFill>
                <a:cs typeface="Times New Roman" pitchFamily="18" charset="0"/>
              </a:rPr>
              <a:t>ــــــ</a:t>
            </a:r>
            <a:r>
              <a:rPr lang="ar-SA" sz="4800" b="1">
                <a:cs typeface="Times New Roman" pitchFamily="18" charset="0"/>
              </a:rPr>
              <a:t>ان</a:t>
            </a:r>
            <a:r>
              <a:rPr lang="ar-SA" sz="4800" b="1">
                <a:solidFill>
                  <a:srgbClr val="FF3300"/>
                </a:solidFill>
                <a:cs typeface="Times New Roman" pitchFamily="18" charset="0"/>
              </a:rPr>
              <a:t>  </a:t>
            </a:r>
            <a:endParaRPr lang="ar-SA" sz="4800" b="1">
              <a:cs typeface="Times New Roman" pitchFamily="18" charset="0"/>
            </a:endParaRPr>
          </a:p>
        </p:txBody>
      </p:sp>
      <p:sp>
        <p:nvSpPr>
          <p:cNvPr id="58421" name="Rectangle 53"/>
          <p:cNvSpPr>
            <a:spLocks noChangeArrowheads="1"/>
          </p:cNvSpPr>
          <p:nvPr/>
        </p:nvSpPr>
        <p:spPr bwMode="auto">
          <a:xfrm>
            <a:off x="1258888" y="4256088"/>
            <a:ext cx="2593975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AE" sz="4800" b="1">
                <a:solidFill>
                  <a:srgbClr val="FF3300"/>
                </a:solidFill>
                <a:cs typeface="Times New Roman" pitchFamily="18" charset="0"/>
              </a:rPr>
              <a:t>ألك</a:t>
            </a:r>
            <a:r>
              <a:rPr lang="ar-SA" sz="4800" b="1">
                <a:solidFill>
                  <a:srgbClr val="FF3300"/>
                </a:solidFill>
                <a:cs typeface="Times New Roman" pitchFamily="18" charset="0"/>
              </a:rPr>
              <a:t>ـــــ</a:t>
            </a:r>
            <a:r>
              <a:rPr lang="ar-SA" sz="4800" b="1">
                <a:cs typeface="Times New Roman" pitchFamily="18" charset="0"/>
              </a:rPr>
              <a:t>ين</a:t>
            </a:r>
            <a:r>
              <a:rPr lang="ar-SA" sz="4800" b="1">
                <a:solidFill>
                  <a:srgbClr val="FF3300"/>
                </a:solidFill>
                <a:cs typeface="Times New Roman" pitchFamily="18" charset="0"/>
              </a:rPr>
              <a:t>  </a:t>
            </a:r>
            <a:endParaRPr lang="ar-SA" sz="4800" b="1">
              <a:cs typeface="Times New Roman" pitchFamily="18" charset="0"/>
            </a:endParaRPr>
          </a:p>
        </p:txBody>
      </p:sp>
      <p:sp>
        <p:nvSpPr>
          <p:cNvPr id="58422" name="Rectangle 54"/>
          <p:cNvSpPr>
            <a:spLocks noChangeArrowheads="1"/>
          </p:cNvSpPr>
          <p:nvPr/>
        </p:nvSpPr>
        <p:spPr bwMode="auto">
          <a:xfrm>
            <a:off x="3924300" y="5229225"/>
            <a:ext cx="496887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4800" b="1">
                <a:cs typeface="Times New Roman" pitchFamily="18" charset="0"/>
              </a:rPr>
              <a:t>ما الفرق بين الصيغتين ؟</a:t>
            </a:r>
          </a:p>
        </p:txBody>
      </p:sp>
      <p:sp>
        <p:nvSpPr>
          <p:cNvPr id="58423" name="Rectangle 55"/>
          <p:cNvSpPr>
            <a:spLocks noChangeArrowheads="1"/>
          </p:cNvSpPr>
          <p:nvPr/>
        </p:nvSpPr>
        <p:spPr bwMode="auto">
          <a:xfrm>
            <a:off x="250825" y="5268913"/>
            <a:ext cx="3455988" cy="82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4800" b="1">
                <a:cs typeface="Times New Roman" pitchFamily="18" charset="0"/>
              </a:rPr>
              <a:t>ذرتا هيدروجين . </a:t>
            </a:r>
            <a:r>
              <a:rPr lang="ar-SA" sz="4800" b="1">
                <a:solidFill>
                  <a:srgbClr val="FF3300"/>
                </a:solidFill>
                <a:cs typeface="Times New Roman" pitchFamily="18" charset="0"/>
              </a:rPr>
              <a:t>  </a:t>
            </a:r>
            <a:endParaRPr lang="ar-SA" sz="4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5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8" grpId="0" animBg="1" autoUpdateAnimBg="0"/>
      <p:bldP spid="58419" grpId="0" animBg="1" autoUpdateAnimBg="0"/>
      <p:bldP spid="58420" grpId="0" animBg="1" autoUpdateAnimBg="0"/>
      <p:bldP spid="58421" grpId="0" animBg="1" autoUpdateAnimBg="0"/>
      <p:bldP spid="58422" grpId="0" animBg="1" autoUpdateAnimBg="0"/>
      <p:bldP spid="584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B1AC215-8118-43E6-BF64-A8762BA894DE}" type="slidenum">
              <a:rPr lang="ar-SA" sz="1400" smtClean="0">
                <a:cs typeface="Times New Roman" pitchFamily="18" charset="0"/>
              </a:rPr>
              <a:pPr eaLnBrk="1" hangingPunct="1"/>
              <a:t>22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188913"/>
            <a:ext cx="8964613" cy="1920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6000" b="1">
                <a:solidFill>
                  <a:srgbClr val="FF3300"/>
                </a:solidFill>
                <a:cs typeface="Times New Roman" pitchFamily="18" charset="0"/>
              </a:rPr>
              <a:t>الألكـــــ</a:t>
            </a:r>
            <a:r>
              <a:rPr lang="ar-SA" sz="6000" b="1">
                <a:cs typeface="Times New Roman" pitchFamily="18" charset="0"/>
              </a:rPr>
              <a:t>ين يقل بـ ِ ذرتي هيدروجين عن </a:t>
            </a:r>
            <a:r>
              <a:rPr lang="ar-SA" sz="6000" b="1">
                <a:solidFill>
                  <a:srgbClr val="FF3300"/>
                </a:solidFill>
                <a:cs typeface="Times New Roman" pitchFamily="18" charset="0"/>
              </a:rPr>
              <a:t>الألكــــــ</a:t>
            </a:r>
            <a:r>
              <a:rPr lang="ar-SA" sz="6000" b="1">
                <a:cs typeface="Times New Roman" pitchFamily="18" charset="0"/>
              </a:rPr>
              <a:t>ان. </a:t>
            </a:r>
            <a:r>
              <a:rPr lang="ar-SA" sz="6000" b="1">
                <a:solidFill>
                  <a:srgbClr val="FF3300"/>
                </a:solidFill>
                <a:cs typeface="Times New Roman" pitchFamily="18" charset="0"/>
              </a:rPr>
              <a:t>  </a:t>
            </a:r>
            <a:endParaRPr lang="ar-SA" sz="6000" b="1">
              <a:cs typeface="Times New Roman" pitchFamily="18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2708275"/>
            <a:ext cx="8964613" cy="1920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AE" sz="6000" b="1">
                <a:cs typeface="Times New Roman" pitchFamily="18" charset="0"/>
              </a:rPr>
              <a:t>الصيغة العامة للألكانات  </a:t>
            </a:r>
            <a:r>
              <a:rPr lang="en-US" sz="6000" b="1">
                <a:cs typeface="Times New Roman" pitchFamily="18" charset="0"/>
              </a:rPr>
              <a:t>C</a:t>
            </a:r>
            <a:r>
              <a:rPr lang="en-US" sz="6000" b="1" baseline="-30000">
                <a:cs typeface="Times New Roman" pitchFamily="18" charset="0"/>
              </a:rPr>
              <a:t>n</a:t>
            </a:r>
            <a:r>
              <a:rPr lang="en-US" sz="6000" b="1">
                <a:cs typeface="Times New Roman" pitchFamily="18" charset="0"/>
              </a:rPr>
              <a:t>H</a:t>
            </a:r>
            <a:r>
              <a:rPr lang="en-US" sz="6000" b="1" baseline="-30000">
                <a:cs typeface="Times New Roman" pitchFamily="18" charset="0"/>
              </a:rPr>
              <a:t>2n+2</a:t>
            </a:r>
            <a:r>
              <a:rPr lang="ar-AE" sz="6000" b="1" baseline="-30000">
                <a:cs typeface="Times New Roman" pitchFamily="18" charset="0"/>
              </a:rPr>
              <a:t> </a:t>
            </a:r>
            <a:r>
              <a:rPr lang="ar-AE" sz="6000" b="1">
                <a:cs typeface="Times New Roman" pitchFamily="18" charset="0"/>
              </a:rPr>
              <a:t>فتكون  صيغة الألكينات غير الحلقية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771775" y="4652963"/>
            <a:ext cx="3384550" cy="1189037"/>
          </a:xfrm>
          <a:prstGeom prst="rect">
            <a:avLst/>
          </a:prstGeom>
          <a:solidFill>
            <a:srgbClr val="FF33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200" b="1">
                <a:cs typeface="Times New Roman" pitchFamily="18" charset="0"/>
              </a:rPr>
              <a:t>C</a:t>
            </a:r>
            <a:r>
              <a:rPr lang="en-US" sz="7200" b="1" baseline="-30000">
                <a:cs typeface="Times New Roman" pitchFamily="18" charset="0"/>
              </a:rPr>
              <a:t>n</a:t>
            </a:r>
            <a:r>
              <a:rPr lang="en-US" sz="7200" b="1">
                <a:cs typeface="Times New Roman" pitchFamily="18" charset="0"/>
              </a:rPr>
              <a:t>H</a:t>
            </a:r>
            <a:r>
              <a:rPr lang="en-US" sz="7200" b="1" baseline="-30000">
                <a:cs typeface="Times New Roman" pitchFamily="18" charset="0"/>
              </a:rPr>
              <a:t>2n</a:t>
            </a:r>
            <a:endParaRPr lang="ar-AE" sz="72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4" grpId="0" animBg="1" autoUpdateAnimBg="0"/>
      <p:bldP spid="3175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EA97D6B-E410-42EF-87E9-72D420DA5AAE}" type="slidenum">
              <a:rPr lang="ar-SA" sz="1400" smtClean="0">
                <a:cs typeface="Times New Roman" pitchFamily="18" charset="0"/>
              </a:rPr>
              <a:pPr eaLnBrk="1" hangingPunct="1"/>
              <a:t>23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148263" y="930275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372225" y="1931988"/>
            <a:ext cx="719138" cy="5762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211638" y="1571625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6372225" y="1066800"/>
            <a:ext cx="719138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48488" y="2003425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019925" y="260350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914650" y="930275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2482850" y="1858963"/>
            <a:ext cx="647700" cy="5762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338388" y="779463"/>
            <a:ext cx="792162" cy="431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260475" y="1931988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116013" y="115888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019925" y="5229225"/>
            <a:ext cx="1873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latin typeface="Arial Black" pitchFamily="34" charset="0"/>
              </a:rPr>
              <a:t>C</a:t>
            </a:r>
            <a:r>
              <a:rPr lang="en-US" sz="60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60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6154738" y="5662613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213225" y="5157788"/>
            <a:ext cx="2014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latin typeface="Arial Black" pitchFamily="34" charset="0"/>
              </a:rPr>
              <a:t>C</a:t>
            </a:r>
            <a:r>
              <a:rPr lang="en-US" sz="60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60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132138" y="5589588"/>
            <a:ext cx="1368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 أو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250825" y="5553075"/>
            <a:ext cx="3025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72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en-US" sz="72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7200" baseline="-25000">
                <a:solidFill>
                  <a:schemeClr val="accent2"/>
                </a:solidFill>
                <a:latin typeface="Arial Black" pitchFamily="34" charset="0"/>
              </a:rPr>
              <a:t>4</a:t>
            </a:r>
            <a:r>
              <a:rPr lang="en-US" sz="72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4211638" y="1427163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635375" y="2852738"/>
            <a:ext cx="2159000" cy="13112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إيثين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154738" y="5518150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159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nimBg="1"/>
      <p:bldP spid="32774" grpId="0" animBg="1"/>
      <p:bldP spid="32775" grpId="0" animBg="1"/>
      <p:bldP spid="32776" grpId="0" autoUpdateAnimBg="0"/>
      <p:bldP spid="32778" grpId="0" autoUpdateAnimBg="0"/>
      <p:bldP spid="32779" grpId="0" autoUpdateAnimBg="0"/>
      <p:bldP spid="32781" grpId="0" animBg="1"/>
      <p:bldP spid="32782" grpId="0" animBg="1"/>
      <p:bldP spid="32784" grpId="0" autoUpdateAnimBg="0"/>
      <p:bldP spid="32785" grpId="0" autoUpdateAnimBg="0"/>
      <p:bldP spid="32786" grpId="0" autoUpdateAnimBg="0"/>
      <p:bldP spid="32787" grpId="0" animBg="1"/>
      <p:bldP spid="32788" grpId="0" autoUpdateAnimBg="0"/>
      <p:bldP spid="32789" grpId="0" autoUpdateAnimBg="0"/>
      <p:bldP spid="32790" grpId="0" autoUpdateAnimBg="0"/>
      <p:bldP spid="32791" grpId="0" animBg="1"/>
      <p:bldP spid="32792" grpId="0" animBg="1" autoUpdateAnimBg="0"/>
      <p:bldP spid="327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BF1EA9B4-1C6A-4519-B898-3022BF4A2672}" type="slidenum">
              <a:rPr lang="ar-SA" sz="1400" smtClean="0">
                <a:cs typeface="Times New Roman" pitchFamily="18" charset="0"/>
              </a:rPr>
              <a:pPr eaLnBrk="1" hangingPunct="1"/>
              <a:t>24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437188" y="1908175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6661150" y="2909888"/>
            <a:ext cx="719138" cy="576262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500563" y="2549525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6661150" y="2044700"/>
            <a:ext cx="719138" cy="360363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237413" y="2981325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308850" y="1238250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203575" y="1908175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771775" y="2836863"/>
            <a:ext cx="647700" cy="576262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2627313" y="1757363"/>
            <a:ext cx="792162" cy="431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96875" y="2965450"/>
            <a:ext cx="2519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8000" baseline="-25000">
                <a:solidFill>
                  <a:schemeClr val="accent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404938" y="1093788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500563" y="2405063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635375" y="4854575"/>
            <a:ext cx="2808288" cy="13112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بروبين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4498975" y="2581275"/>
            <a:ext cx="792163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2625725" y="1789113"/>
            <a:ext cx="792163" cy="43180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95288" y="2997200"/>
            <a:ext cx="2519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8000" baseline="-25000">
                <a:solidFill>
                  <a:schemeClr val="accent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4498975" y="2436813"/>
            <a:ext cx="792163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3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nimBg="1"/>
      <p:bldP spid="33796" grpId="0" animBg="1"/>
      <p:bldP spid="33797" grpId="0" animBg="1"/>
      <p:bldP spid="33798" grpId="0" autoUpdateAnimBg="0"/>
      <p:bldP spid="33799" grpId="0" autoUpdateAnimBg="0"/>
      <p:bldP spid="33800" grpId="0" autoUpdateAnimBg="0"/>
      <p:bldP spid="33801" grpId="0" animBg="1"/>
      <p:bldP spid="33802" grpId="0" animBg="1"/>
      <p:bldP spid="33803" grpId="0" autoUpdateAnimBg="0"/>
      <p:bldP spid="33804" grpId="0" autoUpdateAnimBg="0"/>
      <p:bldP spid="33810" grpId="0" animBg="1"/>
      <p:bldP spid="33811" grpId="0" animBg="1" autoUpdateAnimBg="0"/>
      <p:bldP spid="33813" grpId="0" animBg="1"/>
      <p:bldP spid="33814" grpId="0" animBg="1"/>
      <p:bldP spid="33815" grpId="0" autoUpdateAnimBg="0"/>
      <p:bldP spid="338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5FBD5B9-8F5D-45A6-8267-EA504502E507}" type="slidenum">
              <a:rPr lang="ar-SA" sz="1400" smtClean="0">
                <a:cs typeface="Times New Roman" pitchFamily="18" charset="0"/>
              </a:rPr>
              <a:pPr eaLnBrk="1" hangingPunct="1"/>
              <a:t>25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003800" y="2339975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6227763" y="3341688"/>
            <a:ext cx="719137" cy="576262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067175" y="2981325"/>
            <a:ext cx="792163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6227763" y="2476500"/>
            <a:ext cx="719137" cy="360363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04025" y="3413125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770188" y="2339975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2338388" y="3268663"/>
            <a:ext cx="647700" cy="576262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193925" y="2189163"/>
            <a:ext cx="792163" cy="43180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-36513" y="3397250"/>
            <a:ext cx="2519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8000" baseline="-25000">
                <a:solidFill>
                  <a:schemeClr val="accent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971550" y="1525588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4067175" y="2836863"/>
            <a:ext cx="792163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443663" y="1339850"/>
            <a:ext cx="2519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8000" baseline="-25000">
                <a:solidFill>
                  <a:schemeClr val="accent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978025" y="5302250"/>
            <a:ext cx="4826000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AE" sz="6000" b="1">
                <a:solidFill>
                  <a:schemeClr val="accent2"/>
                </a:solidFill>
                <a:latin typeface="Arial Black" pitchFamily="34" charset="0"/>
              </a:rPr>
              <a:t> ض – 2 - بيوتين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4848" name="Oval 32"/>
          <p:cNvSpPr>
            <a:spLocks noChangeArrowheads="1"/>
          </p:cNvSpPr>
          <p:nvPr/>
        </p:nvSpPr>
        <p:spPr bwMode="auto">
          <a:xfrm>
            <a:off x="106363" y="3357563"/>
            <a:ext cx="2520950" cy="17272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AE"/>
          </a:p>
        </p:txBody>
      </p:sp>
      <p:sp>
        <p:nvSpPr>
          <p:cNvPr id="34849" name="Oval 33"/>
          <p:cNvSpPr>
            <a:spLocks noChangeArrowheads="1"/>
          </p:cNvSpPr>
          <p:nvPr/>
        </p:nvSpPr>
        <p:spPr bwMode="auto">
          <a:xfrm>
            <a:off x="6588125" y="1341438"/>
            <a:ext cx="2520950" cy="17272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997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animBg="1"/>
      <p:bldP spid="34820" grpId="0" animBg="1"/>
      <p:bldP spid="34821" grpId="0" animBg="1"/>
      <p:bldP spid="34822" grpId="0" autoUpdateAnimBg="0"/>
      <p:bldP spid="34824" grpId="0" autoUpdateAnimBg="0"/>
      <p:bldP spid="34825" grpId="0" animBg="1"/>
      <p:bldP spid="34826" grpId="0" animBg="1"/>
      <p:bldP spid="34827" grpId="0" autoUpdateAnimBg="0"/>
      <p:bldP spid="34828" grpId="0" autoUpdateAnimBg="0"/>
      <p:bldP spid="34829" grpId="0" animBg="1"/>
      <p:bldP spid="34831" grpId="0" autoUpdateAnimBg="0"/>
      <p:bldP spid="34832" grpId="0" animBg="1"/>
      <p:bldP spid="34848" grpId="0" animBg="1"/>
      <p:bldP spid="348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4434658-4EB9-4956-A21E-3722DB06DA07}" type="slidenum">
              <a:rPr lang="ar-SA" sz="1400" smtClean="0">
                <a:cs typeface="Times New Roman" pitchFamily="18" charset="0"/>
              </a:rPr>
              <a:pPr eaLnBrk="1" hangingPunct="1"/>
              <a:t>26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932363" y="1419225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156325" y="2420938"/>
            <a:ext cx="719138" cy="576262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995738" y="2060575"/>
            <a:ext cx="792162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6156325" y="1555750"/>
            <a:ext cx="719138" cy="360363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734175" y="533400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698750" y="1419225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V="1">
            <a:off x="2266950" y="2347913"/>
            <a:ext cx="647700" cy="576262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2122488" y="1268413"/>
            <a:ext cx="792162" cy="43180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-107950" y="2476500"/>
            <a:ext cx="2519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8000" baseline="-25000">
                <a:solidFill>
                  <a:schemeClr val="accent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900113" y="604838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3995738" y="1916113"/>
            <a:ext cx="792162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6589713" y="2620963"/>
            <a:ext cx="2519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8000" baseline="-25000">
                <a:solidFill>
                  <a:schemeClr val="accent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906588" y="4727575"/>
            <a:ext cx="4826000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AE" sz="6000" b="1">
                <a:solidFill>
                  <a:schemeClr val="accent2"/>
                </a:solidFill>
                <a:latin typeface="Arial Black" pitchFamily="34" charset="0"/>
              </a:rPr>
              <a:t> م – 2 - بيوتين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6804025" y="2422525"/>
            <a:ext cx="2520950" cy="17272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AE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>
            <a:off x="-36513" y="2422525"/>
            <a:ext cx="2520951" cy="17272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95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utoUpdateAnimBg="0"/>
      <p:bldP spid="35857" grpId="0" animBg="1"/>
      <p:bldP spid="35858" grpId="0" animBg="1"/>
      <p:bldP spid="35859" grpId="0" animBg="1"/>
      <p:bldP spid="35860" grpId="0" autoUpdateAnimBg="0"/>
      <p:bldP spid="35861" grpId="0" autoUpdateAnimBg="0"/>
      <p:bldP spid="35862" grpId="0" animBg="1"/>
      <p:bldP spid="35863" grpId="0" animBg="1"/>
      <p:bldP spid="35864" grpId="0" autoUpdateAnimBg="0"/>
      <p:bldP spid="35865" grpId="0" autoUpdateAnimBg="0"/>
      <p:bldP spid="35866" grpId="0" animBg="1"/>
      <p:bldP spid="35867" grpId="0" autoUpdateAnimBg="0"/>
      <p:bldP spid="35868" grpId="0" animBg="1"/>
      <p:bldP spid="35870" grpId="0" animBg="1"/>
      <p:bldP spid="358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E232759-2306-45B1-884D-9AA80319E0D2}" type="slidenum">
              <a:rPr lang="ar-SA" sz="1400" smtClean="0">
                <a:cs typeface="Times New Roman" pitchFamily="18" charset="0"/>
              </a:rPr>
              <a:pPr eaLnBrk="1" hangingPunct="1"/>
              <a:t>27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60424" name="Text Box 8"/>
          <p:cNvSpPr>
            <a:spLocks noChangeArrowheads="1"/>
          </p:cNvSpPr>
          <p:nvPr>
            <p:ph type="title"/>
          </p:nvPr>
        </p:nvSpPr>
        <p:spPr>
          <a:xfrm>
            <a:off x="687388" y="188913"/>
            <a:ext cx="7772400" cy="935037"/>
          </a:xfrm>
          <a:solidFill>
            <a:srgbClr val="FFFF66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ar-SA" sz="5400" b="1" smtClean="0"/>
              <a:t> تسمية  الألكينات </a:t>
            </a:r>
            <a:endParaRPr lang="en-US" sz="5400" b="1" smtClean="0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787900" y="1597025"/>
            <a:ext cx="4248150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الهيدروكربون الأم :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79388" y="2492375"/>
            <a:ext cx="8424862" cy="15557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السلسلة المستمرة الأطول لذرات الكربون التي تحتوي على رابطة ثنائية .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95288" y="4394200"/>
            <a:ext cx="8424862" cy="22875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يبدأ الترقيم بحيث تعطى ذرة كربون الرابطة الثنائية الرقم الأصغر ويكتب قبل اسم السلسلة متبوعاً بشرطة .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5" grpId="0" animBg="1"/>
      <p:bldP spid="60426" grpId="0" animBg="1"/>
      <p:bldP spid="604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BABCECF-4975-4B30-8A0D-A2BC5692C9B5}" type="slidenum">
              <a:rPr lang="ar-SA" sz="1400" smtClean="0">
                <a:cs typeface="Times New Roman" pitchFamily="18" charset="0"/>
              </a:rPr>
              <a:pPr eaLnBrk="1" hangingPunct="1"/>
              <a:t>28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107950" y="112395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FF3300"/>
                </a:solidFill>
                <a:cs typeface="Times New Roman" pitchFamily="18" charset="0"/>
              </a:rPr>
              <a:t>1</a:t>
            </a:r>
            <a:endParaRPr lang="en-US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2197100" y="112395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FF3300"/>
                </a:solidFill>
                <a:cs typeface="Times New Roman" pitchFamily="18" charset="0"/>
              </a:rPr>
              <a:t>2</a:t>
            </a:r>
            <a:endParaRPr lang="en-US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3492500" y="112395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FF3300"/>
                </a:solidFill>
                <a:cs typeface="Times New Roman" pitchFamily="18" charset="0"/>
              </a:rPr>
              <a:t>3</a:t>
            </a:r>
            <a:endParaRPr lang="en-US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5654675" y="98107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FF3300"/>
                </a:solidFill>
                <a:cs typeface="Times New Roman" pitchFamily="18" charset="0"/>
              </a:rPr>
              <a:t>4</a:t>
            </a:r>
            <a:endParaRPr lang="en-US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7165975" y="98107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grpSp>
        <p:nvGrpSpPr>
          <p:cNvPr id="59425" name="Group 33"/>
          <p:cNvGrpSpPr>
            <a:grpSpLocks/>
          </p:cNvGrpSpPr>
          <p:nvPr/>
        </p:nvGrpSpPr>
        <p:grpSpPr bwMode="auto">
          <a:xfrm>
            <a:off x="106363" y="115888"/>
            <a:ext cx="8858250" cy="2160587"/>
            <a:chOff x="67" y="618"/>
            <a:chExt cx="5580" cy="1361"/>
          </a:xfrm>
        </p:grpSpPr>
        <p:sp>
          <p:nvSpPr>
            <p:cNvPr id="42000" name="Text Box 5"/>
            <p:cNvSpPr txBox="1">
              <a:spLocks noChangeArrowheads="1"/>
            </p:cNvSpPr>
            <p:nvPr/>
          </p:nvSpPr>
          <p:spPr bwMode="auto">
            <a:xfrm>
              <a:off x="2109" y="1343"/>
              <a:ext cx="49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2001" name="Text Box 6"/>
            <p:cNvSpPr txBox="1">
              <a:spLocks noChangeArrowheads="1"/>
            </p:cNvSpPr>
            <p:nvPr/>
          </p:nvSpPr>
          <p:spPr bwMode="auto">
            <a:xfrm>
              <a:off x="3334" y="1343"/>
              <a:ext cx="49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2002" name="Line 7"/>
            <p:cNvSpPr>
              <a:spLocks noChangeShapeType="1"/>
            </p:cNvSpPr>
            <p:nvPr/>
          </p:nvSpPr>
          <p:spPr bwMode="auto">
            <a:xfrm>
              <a:off x="4241" y="1661"/>
              <a:ext cx="199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2003" name="Text Box 8"/>
            <p:cNvSpPr txBox="1">
              <a:spLocks noChangeArrowheads="1"/>
            </p:cNvSpPr>
            <p:nvPr/>
          </p:nvSpPr>
          <p:spPr bwMode="auto">
            <a:xfrm>
              <a:off x="1383" y="1343"/>
              <a:ext cx="49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2004" name="Text Box 9"/>
            <p:cNvSpPr txBox="1">
              <a:spLocks noChangeArrowheads="1"/>
            </p:cNvSpPr>
            <p:nvPr/>
          </p:nvSpPr>
          <p:spPr bwMode="auto">
            <a:xfrm>
              <a:off x="4478" y="1345"/>
              <a:ext cx="53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2005" name="Text Box 10"/>
            <p:cNvSpPr txBox="1">
              <a:spLocks noChangeArrowheads="1"/>
            </p:cNvSpPr>
            <p:nvPr/>
          </p:nvSpPr>
          <p:spPr bwMode="auto">
            <a:xfrm>
              <a:off x="67" y="1344"/>
              <a:ext cx="53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2006" name="Line 16"/>
            <p:cNvSpPr>
              <a:spLocks noChangeShapeType="1"/>
            </p:cNvSpPr>
            <p:nvPr/>
          </p:nvSpPr>
          <p:spPr bwMode="auto">
            <a:xfrm>
              <a:off x="1065" y="1660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2007" name="Line 17"/>
            <p:cNvSpPr>
              <a:spLocks noChangeShapeType="1"/>
            </p:cNvSpPr>
            <p:nvPr/>
          </p:nvSpPr>
          <p:spPr bwMode="auto">
            <a:xfrm>
              <a:off x="1065" y="1569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2008" name="Line 18"/>
            <p:cNvSpPr>
              <a:spLocks noChangeShapeType="1"/>
            </p:cNvSpPr>
            <p:nvPr/>
          </p:nvSpPr>
          <p:spPr bwMode="auto">
            <a:xfrm>
              <a:off x="3061" y="1661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2009" name="Line 20"/>
            <p:cNvSpPr>
              <a:spLocks noChangeShapeType="1"/>
            </p:cNvSpPr>
            <p:nvPr/>
          </p:nvSpPr>
          <p:spPr bwMode="auto">
            <a:xfrm flipV="1">
              <a:off x="1927" y="1661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2010" name="Text Box 21"/>
            <p:cNvSpPr txBox="1">
              <a:spLocks noChangeArrowheads="1"/>
            </p:cNvSpPr>
            <p:nvPr/>
          </p:nvSpPr>
          <p:spPr bwMode="auto">
            <a:xfrm>
              <a:off x="430" y="1344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2011" name="Text Box 24"/>
            <p:cNvSpPr txBox="1">
              <a:spLocks noChangeArrowheads="1"/>
            </p:cNvSpPr>
            <p:nvPr/>
          </p:nvSpPr>
          <p:spPr bwMode="auto">
            <a:xfrm>
              <a:off x="4831" y="1345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42012" name="Line 25"/>
            <p:cNvSpPr>
              <a:spLocks noChangeShapeType="1"/>
            </p:cNvSpPr>
            <p:nvPr/>
          </p:nvSpPr>
          <p:spPr bwMode="auto">
            <a:xfrm flipV="1">
              <a:off x="1610" y="1162"/>
              <a:ext cx="0" cy="272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2013" name="Text Box 26"/>
            <p:cNvSpPr txBox="1">
              <a:spLocks noChangeArrowheads="1"/>
            </p:cNvSpPr>
            <p:nvPr/>
          </p:nvSpPr>
          <p:spPr bwMode="auto">
            <a:xfrm>
              <a:off x="1383" y="618"/>
              <a:ext cx="53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latin typeface="Arial Black" pitchFamily="34" charset="0"/>
                </a:rPr>
                <a:t>C</a:t>
              </a:r>
              <a:endParaRPr lang="en-US" sz="6000" baseline="-25000">
                <a:latin typeface="Arial Black" pitchFamily="34" charset="0"/>
              </a:endParaRPr>
            </a:p>
          </p:txBody>
        </p:sp>
        <p:sp>
          <p:nvSpPr>
            <p:cNvPr id="42014" name="Text Box 27"/>
            <p:cNvSpPr txBox="1">
              <a:spLocks noChangeArrowheads="1"/>
            </p:cNvSpPr>
            <p:nvPr/>
          </p:nvSpPr>
          <p:spPr bwMode="auto">
            <a:xfrm>
              <a:off x="1746" y="618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chemeClr val="tx2"/>
                  </a:solidFill>
                  <a:latin typeface="Arial Black" pitchFamily="34" charset="0"/>
                </a:rPr>
                <a:t>H</a:t>
              </a:r>
              <a:r>
                <a:rPr lang="en-US" sz="6000" baseline="-2500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2015" name="Text Box 28"/>
            <p:cNvSpPr txBox="1">
              <a:spLocks noChangeArrowheads="1"/>
            </p:cNvSpPr>
            <p:nvPr/>
          </p:nvSpPr>
          <p:spPr bwMode="auto">
            <a:xfrm>
              <a:off x="2573" y="664"/>
              <a:ext cx="53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latin typeface="Arial Black" pitchFamily="34" charset="0"/>
                </a:rPr>
                <a:t>C</a:t>
              </a:r>
              <a:endParaRPr lang="en-US" sz="6000" baseline="-25000">
                <a:latin typeface="Arial Black" pitchFamily="34" charset="0"/>
              </a:endParaRPr>
            </a:p>
          </p:txBody>
        </p:sp>
        <p:sp>
          <p:nvSpPr>
            <p:cNvPr id="42016" name="Text Box 29"/>
            <p:cNvSpPr txBox="1">
              <a:spLocks noChangeArrowheads="1"/>
            </p:cNvSpPr>
            <p:nvPr/>
          </p:nvSpPr>
          <p:spPr bwMode="auto">
            <a:xfrm>
              <a:off x="2926" y="664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chemeClr val="tx2"/>
                  </a:solidFill>
                  <a:latin typeface="Arial Black" pitchFamily="34" charset="0"/>
                </a:rPr>
                <a:t>H</a:t>
              </a:r>
              <a:r>
                <a:rPr lang="en-US" sz="6000" baseline="-25000">
                  <a:solidFill>
                    <a:schemeClr val="tx2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42017" name="Line 30"/>
            <p:cNvSpPr>
              <a:spLocks noChangeShapeType="1"/>
            </p:cNvSpPr>
            <p:nvPr/>
          </p:nvSpPr>
          <p:spPr bwMode="auto">
            <a:xfrm flipV="1">
              <a:off x="2336" y="935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2018" name="Text Box 31"/>
            <p:cNvSpPr txBox="1">
              <a:spLocks noChangeArrowheads="1"/>
            </p:cNvSpPr>
            <p:nvPr/>
          </p:nvSpPr>
          <p:spPr bwMode="auto">
            <a:xfrm>
              <a:off x="2472" y="1344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2019" name="Text Box 32"/>
            <p:cNvSpPr txBox="1">
              <a:spLocks noChangeArrowheads="1"/>
            </p:cNvSpPr>
            <p:nvPr/>
          </p:nvSpPr>
          <p:spPr bwMode="auto">
            <a:xfrm>
              <a:off x="3697" y="1344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2843213" y="2492375"/>
            <a:ext cx="187325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 بنتين 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4500563" y="2492375"/>
            <a:ext cx="1008062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1-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0" y="3641725"/>
            <a:ext cx="9144000" cy="155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يكتب في البداية رقم موقع مجموعة الألكيل واسمها  .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1908175" y="5300663"/>
            <a:ext cx="187325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 بنتين 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3565525" y="5300663"/>
            <a:ext cx="1008063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1-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4716463" y="5373688"/>
            <a:ext cx="24479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latin typeface="Arial Black" pitchFamily="34" charset="0"/>
              </a:rPr>
              <a:t>    إيثيل 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6372225" y="5373688"/>
            <a:ext cx="1152525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2-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  <p:bldP spid="59404" grpId="0"/>
      <p:bldP spid="59405" grpId="0"/>
      <p:bldP spid="59406" grpId="0"/>
      <p:bldP spid="59407" grpId="0"/>
      <p:bldP spid="59426" grpId="0" animBg="1"/>
      <p:bldP spid="59427" grpId="0" animBg="1"/>
      <p:bldP spid="59430" grpId="0" animBg="1"/>
      <p:bldP spid="59431" grpId="0" animBg="1"/>
      <p:bldP spid="59432" grpId="0" animBg="1"/>
      <p:bldP spid="59433" grpId="0" animBg="1"/>
      <p:bldP spid="594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905280CD-FE2F-4DBF-BCE2-8D830F560969}" type="slidenum">
              <a:rPr lang="ar-SA" sz="1400" smtClean="0">
                <a:cs typeface="Times New Roman" pitchFamily="18" charset="0"/>
              </a:rPr>
              <a:pPr eaLnBrk="1" hangingPunct="1"/>
              <a:t>29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424862" cy="155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*إذا وجد أكثر من رابطة ثنائية :يضاف  مقطع يدل على عددها .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0" y="2420938"/>
            <a:ext cx="3960813" cy="777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>
                <a:solidFill>
                  <a:srgbClr val="FF3300"/>
                </a:solidFill>
                <a:latin typeface="Arial Black" pitchFamily="34" charset="0"/>
              </a:rPr>
              <a:t>عدد الروابط الثنائية</a:t>
            </a:r>
            <a:endParaRPr lang="en-US" sz="45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23850" y="2363788"/>
            <a:ext cx="3816350" cy="777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>
                <a:solidFill>
                  <a:srgbClr val="FF3300"/>
                </a:solidFill>
                <a:latin typeface="Arial Black" pitchFamily="34" charset="0"/>
              </a:rPr>
              <a:t>المقطع المضاف</a:t>
            </a:r>
            <a:endParaRPr lang="en-US" sz="45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516688" y="3500438"/>
            <a:ext cx="865187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2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971550" y="3502025"/>
            <a:ext cx="2808288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اديين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516688" y="4799013"/>
            <a:ext cx="865187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3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971550" y="4943475"/>
            <a:ext cx="2808288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اتريين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539750" y="3357563"/>
            <a:ext cx="7777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539750" y="4724400"/>
            <a:ext cx="7777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539750" y="6237288"/>
            <a:ext cx="7777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568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nimBg="1"/>
      <p:bldP spid="62468" grpId="0" animBg="1"/>
      <p:bldP spid="62469" grpId="0" animBg="1"/>
      <p:bldP spid="62471" grpId="0" animBg="1"/>
      <p:bldP spid="62472" grpId="0" animBg="1"/>
      <p:bldP spid="624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4CF5370-17BD-46B4-AD36-7A6EA196CC77}" type="slidenum">
              <a:rPr lang="ar-SA" sz="1400" smtClean="0">
                <a:cs typeface="Times New Roman" pitchFamily="18" charset="0"/>
              </a:rPr>
              <a:pPr eaLnBrk="1" hangingPunct="1"/>
              <a:t>3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950" y="404813"/>
            <a:ext cx="8893175" cy="15557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/>
              <a:t>  ذرة الكربون تكون  (4) روابط  (حسب    المركب ).</a:t>
            </a:r>
            <a:endParaRPr lang="en-US" sz="4800" b="1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71550" y="2244725"/>
            <a:ext cx="7634288" cy="823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/>
              <a:t> ذرة الهيدروجين تكون  رابطة واحدة .</a:t>
            </a:r>
            <a:endParaRPr lang="en-US" sz="48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95288" y="3613150"/>
            <a:ext cx="8459787" cy="8239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/>
              <a:t>  ذرة ال</a:t>
            </a:r>
            <a:r>
              <a:rPr lang="ar-SA" sz="4800" b="1">
                <a:cs typeface="Times New Roman" pitchFamily="18" charset="0"/>
              </a:rPr>
              <a:t>أكسجين</a:t>
            </a:r>
            <a:r>
              <a:rPr lang="ar-SA" sz="4800" b="1"/>
              <a:t> تكون  رابطتين أو ثنائية .</a:t>
            </a:r>
            <a:endParaRPr lang="en-US" sz="4800" b="1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79388" y="4968875"/>
            <a:ext cx="8893175" cy="155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/>
              <a:t>  ذرة النيتروجين تكون  (3) روابط  (حسب    المركب ).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6122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7" grpId="0" animBg="1"/>
      <p:bldP spid="153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54AFBEB7-F157-491D-8AD3-DEBEE89A3F36}" type="slidenum">
              <a:rPr lang="ar-SA" sz="1400" smtClean="0">
                <a:cs typeface="Times New Roman" pitchFamily="18" charset="0"/>
              </a:rPr>
              <a:pPr eaLnBrk="1" hangingPunct="1"/>
              <a:t>30</a:t>
            </a:fld>
            <a:endParaRPr lang="en-US" sz="1400" smtClean="0">
              <a:cs typeface="Times New Roman" pitchFamily="18" charset="0"/>
            </a:endParaRPr>
          </a:p>
        </p:txBody>
      </p:sp>
      <p:grpSp>
        <p:nvGrpSpPr>
          <p:cNvPr id="63509" name="Group 21"/>
          <p:cNvGrpSpPr>
            <a:grpSpLocks/>
          </p:cNvGrpSpPr>
          <p:nvPr/>
        </p:nvGrpSpPr>
        <p:grpSpPr bwMode="auto">
          <a:xfrm>
            <a:off x="-107950" y="1052513"/>
            <a:ext cx="9396413" cy="1096962"/>
            <a:chOff x="113" y="708"/>
            <a:chExt cx="5035" cy="545"/>
          </a:xfrm>
        </p:grpSpPr>
        <p:sp>
          <p:nvSpPr>
            <p:cNvPr id="44046" name="Line 10"/>
            <p:cNvSpPr>
              <a:spLocks noChangeShapeType="1"/>
            </p:cNvSpPr>
            <p:nvPr/>
          </p:nvSpPr>
          <p:spPr bwMode="auto">
            <a:xfrm flipH="1">
              <a:off x="2981" y="935"/>
              <a:ext cx="171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4047" name="Text Box 11"/>
            <p:cNvSpPr txBox="1">
              <a:spLocks noChangeArrowheads="1"/>
            </p:cNvSpPr>
            <p:nvPr/>
          </p:nvSpPr>
          <p:spPr bwMode="auto">
            <a:xfrm>
              <a:off x="2118" y="709"/>
              <a:ext cx="943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4048" name="Line 2"/>
            <p:cNvSpPr>
              <a:spLocks noChangeShapeType="1"/>
            </p:cNvSpPr>
            <p:nvPr/>
          </p:nvSpPr>
          <p:spPr bwMode="auto">
            <a:xfrm>
              <a:off x="4013" y="1026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4049" name="Text Box 3"/>
            <p:cNvSpPr txBox="1">
              <a:spLocks noChangeArrowheads="1"/>
            </p:cNvSpPr>
            <p:nvPr/>
          </p:nvSpPr>
          <p:spPr bwMode="auto">
            <a:xfrm>
              <a:off x="1247" y="708"/>
              <a:ext cx="793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CH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4050" name="Text Box 4"/>
            <p:cNvSpPr txBox="1">
              <a:spLocks noChangeArrowheads="1"/>
            </p:cNvSpPr>
            <p:nvPr/>
          </p:nvSpPr>
          <p:spPr bwMode="auto">
            <a:xfrm>
              <a:off x="3254" y="734"/>
              <a:ext cx="805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CH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4051" name="Line 5"/>
            <p:cNvSpPr>
              <a:spLocks noChangeShapeType="1"/>
            </p:cNvSpPr>
            <p:nvPr/>
          </p:nvSpPr>
          <p:spPr bwMode="auto">
            <a:xfrm flipV="1">
              <a:off x="1020" y="935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4052" name="Line 6"/>
            <p:cNvSpPr>
              <a:spLocks noChangeShapeType="1"/>
            </p:cNvSpPr>
            <p:nvPr/>
          </p:nvSpPr>
          <p:spPr bwMode="auto">
            <a:xfrm>
              <a:off x="1972" y="980"/>
              <a:ext cx="199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4053" name="Text Box 7"/>
            <p:cNvSpPr txBox="1">
              <a:spLocks noChangeArrowheads="1"/>
            </p:cNvSpPr>
            <p:nvPr/>
          </p:nvSpPr>
          <p:spPr bwMode="auto">
            <a:xfrm>
              <a:off x="113" y="708"/>
              <a:ext cx="943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4054" name="Line 8"/>
            <p:cNvSpPr>
              <a:spLocks noChangeShapeType="1"/>
            </p:cNvSpPr>
            <p:nvPr/>
          </p:nvSpPr>
          <p:spPr bwMode="auto">
            <a:xfrm>
              <a:off x="4013" y="935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4055" name="Text Box 9"/>
            <p:cNvSpPr txBox="1">
              <a:spLocks noChangeArrowheads="1"/>
            </p:cNvSpPr>
            <p:nvPr/>
          </p:nvSpPr>
          <p:spPr bwMode="auto">
            <a:xfrm>
              <a:off x="4205" y="754"/>
              <a:ext cx="943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4056" name="Line 13"/>
            <p:cNvSpPr>
              <a:spLocks noChangeShapeType="1"/>
            </p:cNvSpPr>
            <p:nvPr/>
          </p:nvSpPr>
          <p:spPr bwMode="auto">
            <a:xfrm flipV="1">
              <a:off x="1020" y="1026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</p:grp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252413" y="906463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1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2197100" y="906463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2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3492500" y="906463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5868988" y="90805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3507" name="Oval 19"/>
          <p:cNvSpPr>
            <a:spLocks noChangeArrowheads="1"/>
          </p:cNvSpPr>
          <p:nvPr/>
        </p:nvSpPr>
        <p:spPr bwMode="auto">
          <a:xfrm>
            <a:off x="7597775" y="98107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060700" y="2854325"/>
            <a:ext cx="144145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 بنتـ 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1836738" y="2852738"/>
            <a:ext cx="1512887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اديين</a:t>
            </a:r>
            <a:endParaRPr lang="en-US" sz="6000" b="1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5364163" y="2852738"/>
            <a:ext cx="1008062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1،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4500563" y="2852738"/>
            <a:ext cx="1008062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4-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2987675" y="2852738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ــ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/>
      <p:bldP spid="63504" grpId="0"/>
      <p:bldP spid="63505" grpId="0"/>
      <p:bldP spid="63506" grpId="0"/>
      <p:bldP spid="63507" grpId="0"/>
      <p:bldP spid="63508" grpId="0" animBg="1"/>
      <p:bldP spid="63510" grpId="0" animBg="1"/>
      <p:bldP spid="63511" grpId="0" animBg="1"/>
      <p:bldP spid="63512" grpId="0" animBg="1"/>
      <p:bldP spid="635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018C434-4A0F-4F98-B0DF-7B114945CF96}" type="slidenum">
              <a:rPr lang="ar-SA" sz="1400" smtClean="0">
                <a:cs typeface="Times New Roman" pitchFamily="18" charset="0"/>
              </a:rPr>
              <a:pPr eaLnBrk="1" hangingPunct="1"/>
              <a:t>31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2700338" y="1916113"/>
            <a:ext cx="0" cy="2889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339975" y="1052513"/>
            <a:ext cx="180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60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179388" y="2132013"/>
            <a:ext cx="6985000" cy="1106487"/>
            <a:chOff x="113" y="708"/>
            <a:chExt cx="3720" cy="515"/>
          </a:xfrm>
        </p:grpSpPr>
        <p:sp>
          <p:nvSpPr>
            <p:cNvPr id="45073" name="Line 5"/>
            <p:cNvSpPr>
              <a:spLocks noChangeShapeType="1"/>
            </p:cNvSpPr>
            <p:nvPr/>
          </p:nvSpPr>
          <p:spPr bwMode="auto">
            <a:xfrm>
              <a:off x="2698" y="1026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5074" name="Text Box 6"/>
            <p:cNvSpPr txBox="1">
              <a:spLocks noChangeArrowheads="1"/>
            </p:cNvSpPr>
            <p:nvPr/>
          </p:nvSpPr>
          <p:spPr bwMode="auto">
            <a:xfrm>
              <a:off x="1247" y="708"/>
              <a:ext cx="793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5075" name="Text Box 7"/>
            <p:cNvSpPr txBox="1">
              <a:spLocks noChangeArrowheads="1"/>
            </p:cNvSpPr>
            <p:nvPr/>
          </p:nvSpPr>
          <p:spPr bwMode="auto">
            <a:xfrm>
              <a:off x="1927" y="709"/>
              <a:ext cx="805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CH</a:t>
              </a:r>
              <a:endParaRPr lang="en-US" sz="6000" baseline="-25000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  <p:sp>
          <p:nvSpPr>
            <p:cNvPr id="45076" name="Line 8"/>
            <p:cNvSpPr>
              <a:spLocks noChangeShapeType="1"/>
            </p:cNvSpPr>
            <p:nvPr/>
          </p:nvSpPr>
          <p:spPr bwMode="auto">
            <a:xfrm flipV="1">
              <a:off x="1020" y="935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5077" name="Line 9"/>
            <p:cNvSpPr>
              <a:spLocks noChangeShapeType="1"/>
            </p:cNvSpPr>
            <p:nvPr/>
          </p:nvSpPr>
          <p:spPr bwMode="auto">
            <a:xfrm>
              <a:off x="1655" y="980"/>
              <a:ext cx="199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5078" name="Text Box 10"/>
            <p:cNvSpPr txBox="1">
              <a:spLocks noChangeArrowheads="1"/>
            </p:cNvSpPr>
            <p:nvPr/>
          </p:nvSpPr>
          <p:spPr bwMode="auto">
            <a:xfrm>
              <a:off x="113" y="708"/>
              <a:ext cx="943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5079" name="Line 11"/>
            <p:cNvSpPr>
              <a:spLocks noChangeShapeType="1"/>
            </p:cNvSpPr>
            <p:nvPr/>
          </p:nvSpPr>
          <p:spPr bwMode="auto">
            <a:xfrm>
              <a:off x="2698" y="935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45080" name="Text Box 12"/>
            <p:cNvSpPr txBox="1">
              <a:spLocks noChangeArrowheads="1"/>
            </p:cNvSpPr>
            <p:nvPr/>
          </p:nvSpPr>
          <p:spPr bwMode="auto">
            <a:xfrm>
              <a:off x="2890" y="754"/>
              <a:ext cx="943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00"/>
                  </a:solidFill>
                  <a:latin typeface="Arial Black" pitchFamily="34" charset="0"/>
                </a:rPr>
                <a:t>CH</a:t>
              </a:r>
              <a:r>
                <a:rPr lang="en-US" sz="6000" baseline="-25000">
                  <a:solidFill>
                    <a:srgbClr val="FF33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5081" name="Line 13"/>
            <p:cNvSpPr>
              <a:spLocks noChangeShapeType="1"/>
            </p:cNvSpPr>
            <p:nvPr/>
          </p:nvSpPr>
          <p:spPr bwMode="auto">
            <a:xfrm flipV="1">
              <a:off x="1020" y="1026"/>
              <a:ext cx="248" cy="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</p:grp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555875" y="4006850"/>
            <a:ext cx="18002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 بيوتـ 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331913" y="4005263"/>
            <a:ext cx="1512887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اديين</a:t>
            </a:r>
            <a:endParaRPr lang="en-US" sz="6000" b="1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2482850" y="4005263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ــ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5219700" y="4005263"/>
            <a:ext cx="1008063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1،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4356100" y="4005263"/>
            <a:ext cx="1008063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3-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6372225" y="4005263"/>
            <a:ext cx="1655763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latin typeface="Arial Black" pitchFamily="34" charset="0"/>
              </a:rPr>
              <a:t>ميثيل 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8027988" y="4006850"/>
            <a:ext cx="792162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250825" y="1989138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1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2268538" y="1989138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2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3563938" y="206057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5364163" y="206057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utoUpdateAnimBg="0"/>
      <p:bldP spid="64526" grpId="0" animBg="1"/>
      <p:bldP spid="64527" grpId="0" animBg="1"/>
      <p:bldP spid="64528" grpId="0"/>
      <p:bldP spid="64529" grpId="0" animBg="1"/>
      <p:bldP spid="64530" grpId="0" animBg="1"/>
      <p:bldP spid="64531" grpId="0" animBg="1"/>
      <p:bldP spid="64532" grpId="0" animBg="1"/>
      <p:bldP spid="64533" grpId="0"/>
      <p:bldP spid="64534" grpId="0"/>
      <p:bldP spid="64535" grpId="0"/>
      <p:bldP spid="645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5F53D2C0-7A41-40AF-857F-2BB099725FA5}" type="slidenum">
              <a:rPr lang="ar-SA" sz="1400" smtClean="0">
                <a:cs typeface="Times New Roman" pitchFamily="18" charset="0"/>
              </a:rPr>
              <a:pPr eaLnBrk="1" hangingPunct="1"/>
              <a:t>32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30194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إذا أعطى الترقيم من كلا الطرفين مواقع متساوية للرابطتين الثنائيتين ، أجر عملية الترقيم من النهاية القريبة لمجموعة الألكيل الأولى .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C624FB8-F843-4771-A455-EF0DBA68A686}" type="slidenum">
              <a:rPr lang="ar-SA" sz="1400" smtClean="0">
                <a:cs typeface="Times New Roman" pitchFamily="18" charset="0"/>
              </a:rPr>
              <a:pPr eaLnBrk="1" hangingPunct="1"/>
              <a:t>33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3922713" y="1341438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1619250" y="836613"/>
            <a:ext cx="12588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endParaRPr lang="en-US" sz="4800" baseline="-25000">
              <a:latin typeface="Arial Black" pitchFamily="34" charset="0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2698750" y="896938"/>
            <a:ext cx="12779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</a:t>
            </a:r>
            <a:endParaRPr lang="en-US" sz="4800" baseline="-25000">
              <a:latin typeface="Arial Black" pitchFamily="34" charset="0"/>
            </a:endParaRPr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 flipV="1">
            <a:off x="1403350" y="1196975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7111" name="Line 9"/>
          <p:cNvSpPr>
            <a:spLocks noChangeShapeType="1"/>
          </p:cNvSpPr>
          <p:nvPr/>
        </p:nvSpPr>
        <p:spPr bwMode="auto">
          <a:xfrm>
            <a:off x="2841625" y="1268413"/>
            <a:ext cx="315913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250825" y="836613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47113" name="Line 12"/>
          <p:cNvSpPr>
            <a:spLocks noChangeShapeType="1"/>
          </p:cNvSpPr>
          <p:nvPr/>
        </p:nvSpPr>
        <p:spPr bwMode="auto">
          <a:xfrm>
            <a:off x="3922713" y="1196975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4227513" y="909638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2</a:t>
            </a:r>
          </a:p>
        </p:txBody>
      </p:sp>
      <p:sp>
        <p:nvSpPr>
          <p:cNvPr id="47115" name="Text Box 14"/>
          <p:cNvSpPr txBox="1">
            <a:spLocks noChangeArrowheads="1"/>
          </p:cNvSpPr>
          <p:nvPr/>
        </p:nvSpPr>
        <p:spPr bwMode="auto">
          <a:xfrm>
            <a:off x="4932363" y="44450"/>
            <a:ext cx="4248150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 سم الألكين التالي ؟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7116" name="Line 17"/>
          <p:cNvSpPr>
            <a:spLocks noChangeShapeType="1"/>
          </p:cNvSpPr>
          <p:nvPr/>
        </p:nvSpPr>
        <p:spPr bwMode="auto">
          <a:xfrm>
            <a:off x="1995488" y="620713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7117" name="Text Box 18"/>
          <p:cNvSpPr txBox="1">
            <a:spLocks noChangeArrowheads="1"/>
          </p:cNvSpPr>
          <p:nvPr/>
        </p:nvSpPr>
        <p:spPr bwMode="auto">
          <a:xfrm>
            <a:off x="1635125" y="-26988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47118" name="Text Box 19"/>
          <p:cNvSpPr txBox="1">
            <a:spLocks noChangeArrowheads="1"/>
          </p:cNvSpPr>
          <p:nvPr/>
        </p:nvSpPr>
        <p:spPr bwMode="auto">
          <a:xfrm>
            <a:off x="4514850" y="1773238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47119" name="Text Box 20"/>
          <p:cNvSpPr txBox="1">
            <a:spLocks noChangeArrowheads="1"/>
          </p:cNvSpPr>
          <p:nvPr/>
        </p:nvSpPr>
        <p:spPr bwMode="auto">
          <a:xfrm>
            <a:off x="3146425" y="1784350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2</a:t>
            </a:r>
          </a:p>
        </p:txBody>
      </p:sp>
      <p:sp>
        <p:nvSpPr>
          <p:cNvPr id="47120" name="Line 21"/>
          <p:cNvSpPr>
            <a:spLocks noChangeShapeType="1"/>
          </p:cNvSpPr>
          <p:nvPr/>
        </p:nvSpPr>
        <p:spPr bwMode="auto">
          <a:xfrm>
            <a:off x="4371975" y="2144713"/>
            <a:ext cx="315913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7121" name="Line 22"/>
          <p:cNvSpPr>
            <a:spLocks noChangeShapeType="1"/>
          </p:cNvSpPr>
          <p:nvPr/>
        </p:nvSpPr>
        <p:spPr bwMode="auto">
          <a:xfrm>
            <a:off x="3579813" y="1557338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3059113" y="2565400"/>
            <a:ext cx="5905500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حدد اسم الهيدروكربون الأم .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3563938" y="4652963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260475" y="4148138"/>
            <a:ext cx="12588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endParaRPr lang="en-US" sz="4800" baseline="-2500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2339975" y="4208463"/>
            <a:ext cx="12779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</a:t>
            </a:r>
            <a:endParaRPr lang="en-US" sz="4800" baseline="-2500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V="1">
            <a:off x="1044575" y="4508500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2482850" y="4579938"/>
            <a:ext cx="315913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-107950" y="4148138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3563938" y="4508500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868738" y="4221163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5364163" y="3429000"/>
            <a:ext cx="3816350" cy="1920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000" b="1">
                <a:solidFill>
                  <a:schemeClr val="accent2"/>
                </a:solidFill>
                <a:latin typeface="Arial Black" pitchFamily="34" charset="0"/>
              </a:rPr>
              <a:t>يحتوي على 4 ذرات كربون ورابطة ثنائية واحدة فيسمى</a:t>
            </a:r>
            <a:endParaRPr lang="en-US" sz="4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6372225" y="5734050"/>
            <a:ext cx="2087563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بيوتين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>
            <a:off x="1636713" y="3932238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1276350" y="3284538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4156075" y="5084763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2787650" y="5095875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2</a:t>
            </a:r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>
            <a:off x="4013200" y="5456238"/>
            <a:ext cx="315913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>
            <a:off x="3221038" y="4868863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762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9" grpId="0" animBg="1"/>
      <p:bldP spid="39960" grpId="0" animBg="1"/>
      <p:bldP spid="39961" grpId="0"/>
      <p:bldP spid="39962" grpId="0"/>
      <p:bldP spid="39963" grpId="0" animBg="1"/>
      <p:bldP spid="39964" grpId="0" animBg="1"/>
      <p:bldP spid="39965" grpId="0"/>
      <p:bldP spid="39966" grpId="0" animBg="1"/>
      <p:bldP spid="39967" grpId="0"/>
      <p:bldP spid="39974" grpId="0" animBg="1"/>
      <p:bldP spid="39975" grpId="0" animBg="1"/>
      <p:bldP spid="39976" grpId="0" animBg="1"/>
      <p:bldP spid="39977" grpId="0" autoUpdateAnimBg="0"/>
      <p:bldP spid="39978" grpId="0" autoUpdateAnimBg="0"/>
      <p:bldP spid="39979" grpId="0" autoUpdateAnimBg="0"/>
      <p:bldP spid="39980" grpId="0" animBg="1"/>
      <p:bldP spid="399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096D1EA5-1B51-422D-8157-B331AEA50858}" type="slidenum">
              <a:rPr lang="ar-SA" sz="1400" smtClean="0">
                <a:cs typeface="Times New Roman" pitchFamily="18" charset="0"/>
              </a:rPr>
              <a:pPr eaLnBrk="1" hangingPunct="1"/>
              <a:t>34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867400" y="44450"/>
            <a:ext cx="3097213" cy="15557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حدد مجموعات الألكيل وسمها 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851275" y="2582863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47813" y="2078038"/>
            <a:ext cx="12588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endParaRPr lang="en-US" sz="4800" baseline="-2500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627313" y="2138363"/>
            <a:ext cx="12779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</a:t>
            </a:r>
            <a:endParaRPr lang="en-US" sz="4800" baseline="-2500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1331913" y="2438400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770188" y="2509838"/>
            <a:ext cx="315912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79388" y="2078038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3851275" y="2438400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156075" y="2151063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092950" y="2636838"/>
            <a:ext cx="1800225" cy="1311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000" b="1">
                <a:solidFill>
                  <a:schemeClr val="accent2"/>
                </a:solidFill>
                <a:latin typeface="Arial Black" pitchFamily="34" charset="0"/>
              </a:rPr>
              <a:t>مجموعة إيثيل </a:t>
            </a:r>
            <a:endParaRPr lang="en-US" sz="4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1924050" y="1862138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563688" y="1214438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4443413" y="3014663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074988" y="3025775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300538" y="3386138"/>
            <a:ext cx="315912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3508375" y="2798763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6011863" y="3519488"/>
            <a:ext cx="1152525" cy="53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250825" y="115888"/>
            <a:ext cx="2736850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000" b="1">
                <a:solidFill>
                  <a:schemeClr val="accent2"/>
                </a:solidFill>
                <a:latin typeface="Arial Black" pitchFamily="34" charset="0"/>
              </a:rPr>
              <a:t>مجموعة ميثيل </a:t>
            </a:r>
            <a:endParaRPr lang="en-US" sz="4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 flipV="1">
            <a:off x="1403350" y="692150"/>
            <a:ext cx="504825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215900" y="4076700"/>
            <a:ext cx="8893175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000" b="1">
                <a:solidFill>
                  <a:schemeClr val="accent2"/>
                </a:solidFill>
                <a:latin typeface="Arial Black" pitchFamily="34" charset="0"/>
              </a:rPr>
              <a:t>اكتب اسمي مجموعتي الألكيل أمام اسم الهيدروكربون الأم حسب الأبجدية الإنجليزية .</a:t>
            </a:r>
            <a:endParaRPr lang="en-US" sz="4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1403350" y="5773738"/>
            <a:ext cx="2160588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بيوتين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5724525" y="5662613"/>
            <a:ext cx="1439863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latin typeface="Arial Black" pitchFamily="34" charset="0"/>
              </a:rPr>
              <a:t>إيثيل 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3779838" y="5661025"/>
            <a:ext cx="1655762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latin typeface="Arial Black" pitchFamily="34" charset="0"/>
              </a:rPr>
              <a:t>ميثيل 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/>
      <p:bldP spid="41991" grpId="0"/>
      <p:bldP spid="41992" grpId="0" animBg="1"/>
      <p:bldP spid="41993" grpId="0" animBg="1"/>
      <p:bldP spid="41994" grpId="0"/>
      <p:bldP spid="41995" grpId="0" animBg="1"/>
      <p:bldP spid="41996" grpId="0"/>
      <p:bldP spid="41997" grpId="0" animBg="1"/>
      <p:bldP spid="41999" grpId="0" animBg="1"/>
      <p:bldP spid="42000" grpId="0" autoUpdateAnimBg="0"/>
      <p:bldP spid="42001" grpId="0" autoUpdateAnimBg="0"/>
      <p:bldP spid="42002" grpId="0" autoUpdateAnimBg="0"/>
      <p:bldP spid="42003" grpId="0" animBg="1"/>
      <p:bldP spid="42004" grpId="0" animBg="1"/>
      <p:bldP spid="42005" grpId="0" animBg="1"/>
      <p:bldP spid="42006" grpId="0" animBg="1"/>
      <p:bldP spid="42007" grpId="0" animBg="1"/>
      <p:bldP spid="42009" grpId="0" animBg="1"/>
      <p:bldP spid="42010" grpId="0" animBg="1"/>
      <p:bldP spid="42011" grpId="0" animBg="1"/>
      <p:bldP spid="420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D9D0D023-B08B-434C-8632-97855A37C4D1}" type="slidenum">
              <a:rPr lang="ar-SA" sz="1400" smtClean="0">
                <a:cs typeface="Times New Roman" pitchFamily="18" charset="0"/>
              </a:rPr>
              <a:pPr eaLnBrk="1" hangingPunct="1"/>
              <a:t>35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9155" name="Line 2"/>
          <p:cNvSpPr>
            <a:spLocks noChangeShapeType="1"/>
          </p:cNvSpPr>
          <p:nvPr/>
        </p:nvSpPr>
        <p:spPr bwMode="auto">
          <a:xfrm>
            <a:off x="3851275" y="1536700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547813" y="1031875"/>
            <a:ext cx="12588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endParaRPr lang="en-US" sz="4800" baseline="-2500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2627313" y="1092200"/>
            <a:ext cx="12779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</a:t>
            </a:r>
            <a:endParaRPr lang="en-US" sz="4800" baseline="-2500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 flipV="1">
            <a:off x="1331913" y="1392238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9159" name="Line 6"/>
          <p:cNvSpPr>
            <a:spLocks noChangeShapeType="1"/>
          </p:cNvSpPr>
          <p:nvPr/>
        </p:nvSpPr>
        <p:spPr bwMode="auto">
          <a:xfrm>
            <a:off x="2770188" y="1463675"/>
            <a:ext cx="315912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179388" y="1031875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3851275" y="1392238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4156075" y="1104900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1924050" y="815975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563688" y="168275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443413" y="1968500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074988" y="1979613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4300538" y="2339975"/>
            <a:ext cx="315912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3508375" y="1752600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107950" y="3630613"/>
            <a:ext cx="8893175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000" b="1">
                <a:solidFill>
                  <a:schemeClr val="accent2"/>
                </a:solidFill>
                <a:latin typeface="Arial Black" pitchFamily="34" charset="0"/>
              </a:rPr>
              <a:t>رقم سلسلة الكربون بحيث تعطي الرابطة الثنائية الرقم الأصغر</a:t>
            </a:r>
            <a:endParaRPr lang="en-US" sz="4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4356100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1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3419475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2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1549400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3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323850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4</a:t>
            </a:r>
            <a:endParaRPr lang="en-US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/>
      <p:bldP spid="43031" grpId="0" animBg="1"/>
      <p:bldP spid="43033" grpId="0" animBg="1"/>
      <p:bldP spid="43034" grpId="0" animBg="1"/>
      <p:bldP spid="430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C46BDDB-0A3A-4E71-919E-5669473E2147}" type="slidenum">
              <a:rPr lang="ar-SA" sz="1400" smtClean="0">
                <a:cs typeface="Times New Roman" pitchFamily="18" charset="0"/>
              </a:rPr>
              <a:pPr eaLnBrk="1" hangingPunct="1"/>
              <a:t>36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331913" y="3030538"/>
            <a:ext cx="7489825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000" b="1">
                <a:solidFill>
                  <a:schemeClr val="accent2"/>
                </a:solidFill>
                <a:latin typeface="Arial Black" pitchFamily="34" charset="0"/>
              </a:rPr>
              <a:t>ضع رقم موقع الرابطة الثنائية أمام البيوتين </a:t>
            </a:r>
            <a:endParaRPr lang="en-US" sz="4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0180" name="Line 42"/>
          <p:cNvSpPr>
            <a:spLocks noChangeShapeType="1"/>
          </p:cNvSpPr>
          <p:nvPr/>
        </p:nvSpPr>
        <p:spPr bwMode="auto">
          <a:xfrm>
            <a:off x="3851275" y="1536700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0181" name="Text Box 43"/>
          <p:cNvSpPr txBox="1">
            <a:spLocks noChangeArrowheads="1"/>
          </p:cNvSpPr>
          <p:nvPr/>
        </p:nvSpPr>
        <p:spPr bwMode="auto">
          <a:xfrm>
            <a:off x="1547813" y="1031875"/>
            <a:ext cx="12588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endParaRPr lang="en-US" sz="4800" baseline="-2500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0182" name="Text Box 44"/>
          <p:cNvSpPr txBox="1">
            <a:spLocks noChangeArrowheads="1"/>
          </p:cNvSpPr>
          <p:nvPr/>
        </p:nvSpPr>
        <p:spPr bwMode="auto">
          <a:xfrm>
            <a:off x="2627313" y="1092200"/>
            <a:ext cx="12779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</a:t>
            </a:r>
            <a:endParaRPr lang="en-US" sz="4800" baseline="-2500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0183" name="Line 45"/>
          <p:cNvSpPr>
            <a:spLocks noChangeShapeType="1"/>
          </p:cNvSpPr>
          <p:nvPr/>
        </p:nvSpPr>
        <p:spPr bwMode="auto">
          <a:xfrm flipV="1">
            <a:off x="1331913" y="1392238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0184" name="Line 46"/>
          <p:cNvSpPr>
            <a:spLocks noChangeShapeType="1"/>
          </p:cNvSpPr>
          <p:nvPr/>
        </p:nvSpPr>
        <p:spPr bwMode="auto">
          <a:xfrm>
            <a:off x="2770188" y="1463675"/>
            <a:ext cx="315912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0185" name="Text Box 47"/>
          <p:cNvSpPr txBox="1">
            <a:spLocks noChangeArrowheads="1"/>
          </p:cNvSpPr>
          <p:nvPr/>
        </p:nvSpPr>
        <p:spPr bwMode="auto">
          <a:xfrm>
            <a:off x="179388" y="1031875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50186" name="Line 48"/>
          <p:cNvSpPr>
            <a:spLocks noChangeShapeType="1"/>
          </p:cNvSpPr>
          <p:nvPr/>
        </p:nvSpPr>
        <p:spPr bwMode="auto">
          <a:xfrm>
            <a:off x="3851275" y="1392238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0187" name="Text Box 49"/>
          <p:cNvSpPr txBox="1">
            <a:spLocks noChangeArrowheads="1"/>
          </p:cNvSpPr>
          <p:nvPr/>
        </p:nvSpPr>
        <p:spPr bwMode="auto">
          <a:xfrm>
            <a:off x="4156075" y="1104900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0188" name="Line 50"/>
          <p:cNvSpPr>
            <a:spLocks noChangeShapeType="1"/>
          </p:cNvSpPr>
          <p:nvPr/>
        </p:nvSpPr>
        <p:spPr bwMode="auto">
          <a:xfrm>
            <a:off x="1924050" y="815975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0189" name="Text Box 51"/>
          <p:cNvSpPr txBox="1">
            <a:spLocks noChangeArrowheads="1"/>
          </p:cNvSpPr>
          <p:nvPr/>
        </p:nvSpPr>
        <p:spPr bwMode="auto">
          <a:xfrm>
            <a:off x="1563688" y="168275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50190" name="Text Box 52"/>
          <p:cNvSpPr txBox="1">
            <a:spLocks noChangeArrowheads="1"/>
          </p:cNvSpPr>
          <p:nvPr/>
        </p:nvSpPr>
        <p:spPr bwMode="auto">
          <a:xfrm>
            <a:off x="4443413" y="1968500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50191" name="Text Box 53"/>
          <p:cNvSpPr txBox="1">
            <a:spLocks noChangeArrowheads="1"/>
          </p:cNvSpPr>
          <p:nvPr/>
        </p:nvSpPr>
        <p:spPr bwMode="auto">
          <a:xfrm>
            <a:off x="3074988" y="1979613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0192" name="Line 54"/>
          <p:cNvSpPr>
            <a:spLocks noChangeShapeType="1"/>
          </p:cNvSpPr>
          <p:nvPr/>
        </p:nvSpPr>
        <p:spPr bwMode="auto">
          <a:xfrm>
            <a:off x="4300538" y="2339975"/>
            <a:ext cx="315912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0193" name="Line 55"/>
          <p:cNvSpPr>
            <a:spLocks noChangeShapeType="1"/>
          </p:cNvSpPr>
          <p:nvPr/>
        </p:nvSpPr>
        <p:spPr bwMode="auto">
          <a:xfrm>
            <a:off x="3508375" y="1752600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0194" name="Oval 56"/>
          <p:cNvSpPr>
            <a:spLocks noChangeArrowheads="1"/>
          </p:cNvSpPr>
          <p:nvPr/>
        </p:nvSpPr>
        <p:spPr bwMode="auto">
          <a:xfrm>
            <a:off x="4356100" y="693738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1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50195" name="Oval 57"/>
          <p:cNvSpPr>
            <a:spLocks noChangeArrowheads="1"/>
          </p:cNvSpPr>
          <p:nvPr/>
        </p:nvSpPr>
        <p:spPr bwMode="auto">
          <a:xfrm>
            <a:off x="3419475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2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50196" name="Oval 58"/>
          <p:cNvSpPr>
            <a:spLocks noChangeArrowheads="1"/>
          </p:cNvSpPr>
          <p:nvPr/>
        </p:nvSpPr>
        <p:spPr bwMode="auto">
          <a:xfrm>
            <a:off x="1549400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3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50197" name="Oval 59"/>
          <p:cNvSpPr>
            <a:spLocks noChangeArrowheads="1"/>
          </p:cNvSpPr>
          <p:nvPr/>
        </p:nvSpPr>
        <p:spPr bwMode="auto">
          <a:xfrm>
            <a:off x="323850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4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50198" name="Oval 64"/>
          <p:cNvSpPr>
            <a:spLocks noChangeArrowheads="1"/>
          </p:cNvSpPr>
          <p:nvPr/>
        </p:nvSpPr>
        <p:spPr bwMode="auto">
          <a:xfrm>
            <a:off x="1547813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3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50199" name="Text Box 65"/>
          <p:cNvSpPr txBox="1">
            <a:spLocks noChangeArrowheads="1"/>
          </p:cNvSpPr>
          <p:nvPr/>
        </p:nvSpPr>
        <p:spPr bwMode="auto">
          <a:xfrm>
            <a:off x="684213" y="5591175"/>
            <a:ext cx="26638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    بيوتين 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0200" name="Text Box 66"/>
          <p:cNvSpPr txBox="1">
            <a:spLocks noChangeArrowheads="1"/>
          </p:cNvSpPr>
          <p:nvPr/>
        </p:nvSpPr>
        <p:spPr bwMode="auto">
          <a:xfrm>
            <a:off x="3635375" y="5591175"/>
            <a:ext cx="24479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latin typeface="Arial Black" pitchFamily="34" charset="0"/>
              </a:rPr>
              <a:t>    ميثيل 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0201" name="Text Box 67"/>
          <p:cNvSpPr txBox="1">
            <a:spLocks noChangeArrowheads="1"/>
          </p:cNvSpPr>
          <p:nvPr/>
        </p:nvSpPr>
        <p:spPr bwMode="auto">
          <a:xfrm>
            <a:off x="6227763" y="5591175"/>
            <a:ext cx="24479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latin typeface="Arial Black" pitchFamily="34" charset="0"/>
              </a:rPr>
              <a:t>    إيثيل 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4100" name="Text Box 68"/>
          <p:cNvSpPr txBox="1">
            <a:spLocks noChangeArrowheads="1"/>
          </p:cNvSpPr>
          <p:nvPr/>
        </p:nvSpPr>
        <p:spPr bwMode="auto">
          <a:xfrm>
            <a:off x="2411413" y="5591175"/>
            <a:ext cx="9366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1-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4101" name="Text Box 69"/>
          <p:cNvSpPr txBox="1">
            <a:spLocks noChangeArrowheads="1"/>
          </p:cNvSpPr>
          <p:nvPr/>
        </p:nvSpPr>
        <p:spPr bwMode="auto">
          <a:xfrm>
            <a:off x="5221288" y="5591175"/>
            <a:ext cx="8636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3-</a:t>
            </a:r>
            <a:endParaRPr lang="en-US" sz="6000" b="1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4102" name="Text Box 70"/>
          <p:cNvSpPr txBox="1">
            <a:spLocks noChangeArrowheads="1"/>
          </p:cNvSpPr>
          <p:nvPr/>
        </p:nvSpPr>
        <p:spPr bwMode="auto">
          <a:xfrm>
            <a:off x="7740650" y="5591175"/>
            <a:ext cx="935038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2-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0205" name="Oval 72"/>
          <p:cNvSpPr>
            <a:spLocks noChangeArrowheads="1"/>
          </p:cNvSpPr>
          <p:nvPr/>
        </p:nvSpPr>
        <p:spPr bwMode="auto">
          <a:xfrm>
            <a:off x="3419475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2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50206" name="Oval 74"/>
          <p:cNvSpPr>
            <a:spLocks noChangeArrowheads="1"/>
          </p:cNvSpPr>
          <p:nvPr/>
        </p:nvSpPr>
        <p:spPr bwMode="auto">
          <a:xfrm>
            <a:off x="4356100" y="692150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1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44107" name="Oval 75"/>
          <p:cNvSpPr>
            <a:spLocks noChangeArrowheads="1"/>
          </p:cNvSpPr>
          <p:nvPr/>
        </p:nvSpPr>
        <p:spPr bwMode="auto">
          <a:xfrm>
            <a:off x="4356100" y="692150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1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44108" name="Oval 76"/>
          <p:cNvSpPr>
            <a:spLocks noChangeArrowheads="1"/>
          </p:cNvSpPr>
          <p:nvPr/>
        </p:nvSpPr>
        <p:spPr bwMode="auto">
          <a:xfrm>
            <a:off x="3419475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2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44109" name="Oval 77"/>
          <p:cNvSpPr>
            <a:spLocks noChangeArrowheads="1"/>
          </p:cNvSpPr>
          <p:nvPr/>
        </p:nvSpPr>
        <p:spPr bwMode="auto">
          <a:xfrm>
            <a:off x="1549400" y="765175"/>
            <a:ext cx="358775" cy="431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cs typeface="Times New Roman" pitchFamily="18" charset="0"/>
              </a:rPr>
              <a:t>3</a:t>
            </a:r>
            <a:endParaRPr lang="en-US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5746 0.72454 " pathEditMode="relative" ptsTypes="AA">
                                      <p:cBhvr>
                                        <p:cTn id="15" dur="2000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8837 0.7456 " pathEditMode="relative" ptsTypes="AA">
                                      <p:cBhvr>
                                        <p:cTn id="32" dur="2000" fill="hold"/>
                                        <p:tgtEl>
                                          <p:spTgt spid="4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44896 0.7560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3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  <p:bldP spid="44100" grpId="0" animBg="1"/>
      <p:bldP spid="44101" grpId="0" animBg="1"/>
      <p:bldP spid="44102" grpId="0" animBg="1"/>
      <p:bldP spid="44107" grpId="0" animBg="1" autoUpdateAnimBg="0"/>
      <p:bldP spid="44107" grpId="1" animBg="1"/>
      <p:bldP spid="44107" grpId="2" animBg="1"/>
      <p:bldP spid="44108" grpId="0" animBg="1"/>
      <p:bldP spid="44108" grpId="1" animBg="1"/>
      <p:bldP spid="44108" grpId="2" animBg="1"/>
      <p:bldP spid="44109" grpId="0" animBg="1"/>
      <p:bldP spid="44109" grpId="1" animBg="1"/>
      <p:bldP spid="44109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D8FF37B8-E850-4B05-BC29-18D397484851}" type="slidenum">
              <a:rPr lang="ar-SA" sz="1400" smtClean="0">
                <a:cs typeface="Times New Roman" pitchFamily="18" charset="0"/>
              </a:rPr>
              <a:pPr eaLnBrk="1" hangingPunct="1"/>
              <a:t>37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08175" y="188913"/>
            <a:ext cx="7056438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ارسم الصيغة البنائية المختصرة لـ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59113" y="1125538"/>
            <a:ext cx="5978525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AE" sz="4800" b="1">
                <a:solidFill>
                  <a:schemeClr val="accent2"/>
                </a:solidFill>
                <a:latin typeface="Arial Black" pitchFamily="34" charset="0"/>
              </a:rPr>
              <a:t>4- </a:t>
            </a:r>
            <a:r>
              <a:rPr lang="ar-AE" sz="4800" b="1">
                <a:solidFill>
                  <a:srgbClr val="CC3300"/>
                </a:solidFill>
                <a:latin typeface="Arial Black" pitchFamily="34" charset="0"/>
              </a:rPr>
              <a:t>ميثيل</a:t>
            </a:r>
            <a:r>
              <a:rPr lang="ar-AE" sz="4800" b="1">
                <a:solidFill>
                  <a:schemeClr val="accent2"/>
                </a:solidFill>
                <a:latin typeface="Arial Black" pitchFamily="34" charset="0"/>
              </a:rPr>
              <a:t> – 3،1 -بنتا</a:t>
            </a:r>
            <a:r>
              <a:rPr lang="ar-AE" sz="4800" b="1">
                <a:solidFill>
                  <a:schemeClr val="tx2"/>
                </a:solidFill>
                <a:latin typeface="Arial Black" pitchFamily="34" charset="0"/>
              </a:rPr>
              <a:t>دي</a:t>
            </a:r>
            <a:r>
              <a:rPr lang="ar-AE" sz="4800" b="1">
                <a:solidFill>
                  <a:srgbClr val="FF3300"/>
                </a:solidFill>
                <a:latin typeface="Arial Black" pitchFamily="34" charset="0"/>
              </a:rPr>
              <a:t>ين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851275" y="3213100"/>
            <a:ext cx="79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651500" y="3213100"/>
            <a:ext cx="865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6488113" y="3717925"/>
            <a:ext cx="315912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124075" y="3213100"/>
            <a:ext cx="79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877050" y="3214688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6010275" y="4078288"/>
            <a:ext cx="1588" cy="647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34925" y="3214688"/>
            <a:ext cx="8493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250825" y="2854325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1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5079" name="Oval 23"/>
          <p:cNvSpPr>
            <a:spLocks noChangeArrowheads="1"/>
          </p:cNvSpPr>
          <p:nvPr/>
        </p:nvSpPr>
        <p:spPr bwMode="auto">
          <a:xfrm>
            <a:off x="2339975" y="2854325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2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5080" name="Oval 24"/>
          <p:cNvSpPr>
            <a:spLocks noChangeArrowheads="1"/>
          </p:cNvSpPr>
          <p:nvPr/>
        </p:nvSpPr>
        <p:spPr bwMode="auto">
          <a:xfrm>
            <a:off x="4140200" y="2781300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5081" name="Oval 25"/>
          <p:cNvSpPr>
            <a:spLocks noChangeArrowheads="1"/>
          </p:cNvSpPr>
          <p:nvPr/>
        </p:nvSpPr>
        <p:spPr bwMode="auto">
          <a:xfrm>
            <a:off x="5797550" y="2854325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5082" name="Oval 26"/>
          <p:cNvSpPr>
            <a:spLocks noChangeArrowheads="1"/>
          </p:cNvSpPr>
          <p:nvPr/>
        </p:nvSpPr>
        <p:spPr bwMode="auto">
          <a:xfrm>
            <a:off x="7021513" y="2854325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1619250" y="3716338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1619250" y="3571875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5219700" y="3789363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5219700" y="3644900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 flipV="1">
            <a:off x="3457575" y="3717925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5595938" y="4621213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CC3300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rgbClr val="CC33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611188" y="321468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solidFill>
                  <a:schemeClr val="accent2"/>
                </a:solidFill>
                <a:latin typeface="Arial Black" pitchFamily="34" charset="0"/>
              </a:rPr>
              <a:t>H</a:t>
            </a:r>
            <a:r>
              <a:rPr lang="en-US" sz="6000" baseline="-25000">
                <a:solidFill>
                  <a:schemeClr val="accent2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2698750" y="3213100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solidFill>
                  <a:schemeClr val="accent2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4427538" y="3213100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solidFill>
                  <a:schemeClr val="accent2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453313" y="321468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6000">
                <a:solidFill>
                  <a:schemeClr val="accent2"/>
                </a:solidFill>
                <a:latin typeface="Arial Black" pitchFamily="34" charset="0"/>
              </a:rPr>
              <a:t>H</a:t>
            </a:r>
            <a:r>
              <a:rPr lang="en-US" sz="60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6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3" grpId="0"/>
      <p:bldP spid="45064" grpId="0"/>
      <p:bldP spid="45066" grpId="0" animBg="1"/>
      <p:bldP spid="45067" grpId="0"/>
      <p:bldP spid="45069" grpId="0"/>
      <p:bldP spid="45071" grpId="0" animBg="1"/>
      <p:bldP spid="45072" grpId="0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8" grpId="0" animBg="1"/>
      <p:bldP spid="45089" grpId="0" autoUpdateAnimBg="0"/>
      <p:bldP spid="45090" grpId="0" autoUpdateAnimBg="0"/>
      <p:bldP spid="45091" grpId="0" autoUpdateAnimBg="0"/>
      <p:bldP spid="45092" grpId="0" autoUpdateAnimBg="0"/>
      <p:bldP spid="4509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EC4B215-2F0A-49D7-9E28-0D602F64200F}" type="slidenum">
              <a:rPr lang="ar-SA" sz="1400" smtClean="0">
                <a:cs typeface="Times New Roman" pitchFamily="18" charset="0"/>
              </a:rPr>
              <a:pPr eaLnBrk="1" hangingPunct="1"/>
              <a:t>38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4211638" y="2498725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92275" y="1993900"/>
            <a:ext cx="12588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endParaRPr lang="en-US" sz="4800" baseline="-25000">
              <a:latin typeface="Arial Black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06725" y="2054225"/>
            <a:ext cx="1277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endParaRPr lang="en-US" sz="4800" baseline="-25000">
              <a:latin typeface="Arial Black" pitchFamily="34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331913" y="2354263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770188" y="2425700"/>
            <a:ext cx="315912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9388" y="1993900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211638" y="2354263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516438" y="2066925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endParaRPr lang="en-US" sz="4800" baseline="-25000">
              <a:latin typeface="Arial Black" pitchFamily="34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787900" y="115888"/>
            <a:ext cx="4248150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 سم الألكين التالي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924050" y="1778000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563688" y="1130300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740650" y="2133600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084888" y="2100263"/>
            <a:ext cx="1497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2</a:t>
            </a: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7380288" y="2460625"/>
            <a:ext cx="315912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5724525" y="2449513"/>
            <a:ext cx="43338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179388" y="1730375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1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1547813" y="1801813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2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3203575" y="1657350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4643438" y="1730375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6156325" y="1730375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7813675" y="1801813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52248" name="Text Box 29"/>
          <p:cNvSpPr txBox="1">
            <a:spLocks noChangeArrowheads="1"/>
          </p:cNvSpPr>
          <p:nvPr/>
        </p:nvSpPr>
        <p:spPr bwMode="auto">
          <a:xfrm>
            <a:off x="468313" y="3789363"/>
            <a:ext cx="28797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    هكسين 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2555875" y="3790950"/>
            <a:ext cx="1152525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3-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2250" name="Text Box 31"/>
          <p:cNvSpPr txBox="1">
            <a:spLocks noChangeArrowheads="1"/>
          </p:cNvSpPr>
          <p:nvPr/>
        </p:nvSpPr>
        <p:spPr bwMode="auto">
          <a:xfrm>
            <a:off x="3708400" y="3790950"/>
            <a:ext cx="24479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latin typeface="Arial Black" pitchFamily="34" charset="0"/>
              </a:rPr>
              <a:t>    ميثيل 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5364163" y="3790950"/>
            <a:ext cx="1152525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2-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/>
      <p:bldP spid="40964" grpId="0"/>
      <p:bldP spid="40965" grpId="0" animBg="1"/>
      <p:bldP spid="40966" grpId="0" animBg="1"/>
      <p:bldP spid="40967" grpId="0"/>
      <p:bldP spid="40968" grpId="0" animBg="1"/>
      <p:bldP spid="40969" grpId="0"/>
      <p:bldP spid="40970" grpId="0" animBg="1"/>
      <p:bldP spid="40971" grpId="0" animBg="1"/>
      <p:bldP spid="40972" grpId="0"/>
      <p:bldP spid="40973" grpId="0"/>
      <p:bldP spid="40974" grpId="0"/>
      <p:bldP spid="40975" grpId="0" animBg="1"/>
      <p:bldP spid="40976" grpId="0" animBg="1"/>
      <p:bldP spid="40983" grpId="0" animBg="1"/>
      <p:bldP spid="40984" grpId="0" animBg="1"/>
      <p:bldP spid="40985" grpId="0" animBg="1"/>
      <p:bldP spid="40986" grpId="0" animBg="1"/>
      <p:bldP spid="40987" grpId="0" animBg="1"/>
      <p:bldP spid="40988" grpId="0" animBg="1"/>
      <p:bldP spid="40990" grpId="0" animBg="1"/>
      <p:bldP spid="409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5AA9A98-B44B-423D-A4CE-A13404D1540D}" type="slidenum">
              <a:rPr lang="ar-SA" sz="1400" smtClean="0">
                <a:cs typeface="Times New Roman" pitchFamily="18" charset="0"/>
              </a:rPr>
              <a:pPr eaLnBrk="1" hangingPunct="1"/>
              <a:t>39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619250" y="115888"/>
            <a:ext cx="7416800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 خصائص الألكينات واستخداماتها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90F0BF80-1C95-47BB-B8EC-A7F5CA7CD332}" type="slidenum">
              <a:rPr lang="ar-SA" sz="1400" smtClean="0">
                <a:cs typeface="Times New Roman" pitchFamily="18" charset="0"/>
              </a:rPr>
              <a:pPr eaLnBrk="1" hangingPunct="1"/>
              <a:t>4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339975" y="115888"/>
            <a:ext cx="666115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5400" b="1">
                <a:cs typeface="Times New Roman" pitchFamily="18" charset="0"/>
              </a:rPr>
              <a:t>الهيدروكربونات المشبعة :</a:t>
            </a:r>
            <a:endParaRPr lang="en-US" sz="5400" b="1">
              <a:cs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7950" y="1268413"/>
            <a:ext cx="8893175" cy="22875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cs typeface="Times New Roman" pitchFamily="18" charset="0"/>
              </a:rPr>
              <a:t>الهيدروكربونات التي ترتبط فيها كل ذرة كربون في الجزيء بأربعة روابط تساهمية أحادية مع ذرات أخرى .</a:t>
            </a:r>
            <a:endParaRPr lang="en-US" sz="4800" b="1">
              <a:cs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79388" y="3722688"/>
            <a:ext cx="8713787" cy="37512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AE" sz="4800" b="1">
                <a:solidFill>
                  <a:srgbClr val="FF3300"/>
                </a:solidFill>
                <a:cs typeface="Times New Roman" pitchFamily="18" charset="0"/>
              </a:rPr>
              <a:t>الألكانات </a:t>
            </a:r>
            <a:r>
              <a:rPr lang="ar-AE" sz="4800" b="1">
                <a:cs typeface="Times New Roman" pitchFamily="18" charset="0"/>
              </a:rPr>
              <a:t>: هي الهيدروكربونات التي تحتوي على روابط أحادية فقط صيغتها العامة</a:t>
            </a:r>
            <a:r>
              <a:rPr lang="en-US" sz="4800" b="1">
                <a:cs typeface="Times New Roman" pitchFamily="18" charset="0"/>
              </a:rPr>
              <a:t> </a:t>
            </a:r>
            <a:r>
              <a:rPr lang="ar-AE" sz="4800" b="1">
                <a:cs typeface="Times New Roman" pitchFamily="18" charset="0"/>
              </a:rPr>
              <a:t> </a:t>
            </a:r>
            <a:r>
              <a:rPr lang="en-US" sz="4800" b="1">
                <a:cs typeface="Times New Roman" pitchFamily="18" charset="0"/>
              </a:rPr>
              <a:t>C</a:t>
            </a:r>
            <a:r>
              <a:rPr lang="en-US" sz="4800" b="1" baseline="-30000">
                <a:cs typeface="Times New Roman" pitchFamily="18" charset="0"/>
              </a:rPr>
              <a:t>n</a:t>
            </a:r>
            <a:r>
              <a:rPr lang="en-US" sz="4800" b="1">
                <a:cs typeface="Times New Roman" pitchFamily="18" charset="0"/>
              </a:rPr>
              <a:t>H </a:t>
            </a:r>
            <a:r>
              <a:rPr lang="en-US" sz="4800" b="1" baseline="-30000">
                <a:cs typeface="Times New Roman" pitchFamily="18" charset="0"/>
              </a:rPr>
              <a:t>2n+2</a:t>
            </a:r>
            <a:r>
              <a:rPr lang="ar-AE" sz="4800" b="1" baseline="-30000">
                <a:cs typeface="Times New Roman" pitchFamily="18" charset="0"/>
              </a:rPr>
              <a:t>    </a:t>
            </a:r>
            <a:r>
              <a:rPr lang="ar-AE" sz="4800" b="1">
                <a:cs typeface="Times New Roman" pitchFamily="18" charset="0"/>
              </a:rPr>
              <a:t>حيث  هو </a:t>
            </a:r>
            <a:r>
              <a:rPr lang="en-US" sz="4800" b="1">
                <a:cs typeface="Times New Roman" pitchFamily="18" charset="0"/>
              </a:rPr>
              <a:t> n</a:t>
            </a:r>
            <a:r>
              <a:rPr lang="ar-AE" sz="4800" b="1">
                <a:cs typeface="Times New Roman" pitchFamily="18" charset="0"/>
              </a:rPr>
              <a:t>عدد ذرات الكربون </a:t>
            </a:r>
          </a:p>
          <a:p>
            <a:pPr eaLnBrk="0" hangingPunct="0"/>
            <a:endParaRPr lang="ar-AE" sz="4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7A2347BA-5846-46D2-94F5-68E0AFE432EE}" type="slidenum">
              <a:rPr lang="ar-SA" sz="1400" smtClean="0">
                <a:cs typeface="Times New Roman" pitchFamily="18" charset="0"/>
              </a:rPr>
              <a:pPr eaLnBrk="1" hangingPunct="1"/>
              <a:t>40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79388" y="620713"/>
            <a:ext cx="8713787" cy="15557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AE" sz="4800" b="1">
                <a:solidFill>
                  <a:srgbClr val="FF3300"/>
                </a:solidFill>
                <a:cs typeface="Times New Roman" pitchFamily="18" charset="0"/>
              </a:rPr>
              <a:t>الألك</a:t>
            </a:r>
            <a:r>
              <a:rPr lang="ar-SA" sz="4800" b="1">
                <a:solidFill>
                  <a:srgbClr val="FF3300"/>
                </a:solidFill>
                <a:cs typeface="Times New Roman" pitchFamily="18" charset="0"/>
              </a:rPr>
              <a:t>اينات </a:t>
            </a:r>
            <a:r>
              <a:rPr lang="ar-SA" sz="4800" b="1">
                <a:cs typeface="Times New Roman" pitchFamily="18" charset="0"/>
              </a:rPr>
              <a:t>: هي الهيدروكربونات التي تحتوي على روابط تساهمية ثلاثية 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79388" y="2679700"/>
            <a:ext cx="8713787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4800" b="1">
                <a:solidFill>
                  <a:srgbClr val="FF3300"/>
                </a:solidFill>
                <a:cs typeface="Times New Roman" pitchFamily="18" charset="0"/>
              </a:rPr>
              <a:t>أبسط الألكاينات هو </a:t>
            </a:r>
            <a:r>
              <a:rPr lang="ar-SA" sz="4800" b="1">
                <a:cs typeface="Times New Roman" pitchFamily="18" charset="0"/>
              </a:rPr>
              <a:t>: الإيثاين 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62575" y="3716338"/>
            <a:ext cx="1009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8000" b="1">
                <a:latin typeface="Arial Black" pitchFamily="34" charset="0"/>
              </a:rPr>
              <a:t>C</a:t>
            </a:r>
            <a:endParaRPr lang="en-US" sz="8000" b="1" baseline="-25000">
              <a:latin typeface="Arial Black" pitchFamily="34" charset="0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572000" y="4437063"/>
            <a:ext cx="792163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419475" y="3716338"/>
            <a:ext cx="1223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8000" b="1">
                <a:latin typeface="Arial Black" pitchFamily="34" charset="0"/>
              </a:rPr>
              <a:t>C</a:t>
            </a:r>
            <a:endParaRPr lang="en-US" sz="8000" b="1" baseline="-25000">
              <a:latin typeface="Arial Black" pitchFamily="34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572000" y="4292600"/>
            <a:ext cx="792163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547813" y="5268913"/>
            <a:ext cx="7416800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AE" sz="4800" b="1">
                <a:cs typeface="Times New Roman" pitchFamily="18" charset="0"/>
              </a:rPr>
              <a:t>الصيغة العامة للألكاينات  </a:t>
            </a:r>
            <a:r>
              <a:rPr lang="en-US" sz="4800" b="1">
                <a:cs typeface="Times New Roman" pitchFamily="18" charset="0"/>
              </a:rPr>
              <a:t>C</a:t>
            </a:r>
            <a:r>
              <a:rPr lang="en-US" sz="4800" b="1" baseline="-30000">
                <a:cs typeface="Times New Roman" pitchFamily="18" charset="0"/>
              </a:rPr>
              <a:t>n</a:t>
            </a:r>
            <a:r>
              <a:rPr lang="en-US" sz="4800" b="1">
                <a:cs typeface="Times New Roman" pitchFamily="18" charset="0"/>
              </a:rPr>
              <a:t>H</a:t>
            </a:r>
            <a:r>
              <a:rPr lang="en-US" sz="4800" b="1" baseline="-30000">
                <a:cs typeface="Times New Roman" pitchFamily="18" charset="0"/>
              </a:rPr>
              <a:t>2n-2</a:t>
            </a:r>
            <a:endParaRPr lang="ar-AE" sz="4800" b="1">
              <a:cs typeface="Times New Roman" pitchFamily="18" charset="0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572000" y="4149725"/>
            <a:ext cx="792163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476375" y="3716338"/>
            <a:ext cx="1079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80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="1" baseline="-25000">
              <a:latin typeface="Arial Black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164388" y="3702050"/>
            <a:ext cx="1079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80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="1" baseline="-25000">
              <a:latin typeface="Arial Black" pitchFamily="34" charset="0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484438" y="4292600"/>
            <a:ext cx="792162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6300788" y="4292600"/>
            <a:ext cx="792162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54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 autoUpdateAnimBg="0"/>
      <p:bldP spid="36869" grpId="0" animBg="1" autoUpdateAnimBg="0"/>
      <p:bldP spid="36870" grpId="0" autoUpdateAnimBg="0"/>
      <p:bldP spid="36871" grpId="0" animBg="1"/>
      <p:bldP spid="36872" grpId="0" autoUpdateAnimBg="0"/>
      <p:bldP spid="36873" grpId="0" animBg="1"/>
      <p:bldP spid="36874" grpId="0" animBg="1" autoUpdateAnimBg="0"/>
      <p:bldP spid="36875" grpId="0" animBg="1"/>
      <p:bldP spid="36877" grpId="0" autoUpdateAnimBg="0"/>
      <p:bldP spid="36878" grpId="0" autoUpdateAnimBg="0"/>
      <p:bldP spid="36879" grpId="0" animBg="1"/>
      <p:bldP spid="3688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D43AEA6-A70E-4F2B-AF7D-D954C5FBFA9D}" type="slidenum">
              <a:rPr lang="ar-SA" sz="1400" smtClean="0">
                <a:cs typeface="Times New Roman" pitchFamily="18" charset="0"/>
              </a:rPr>
              <a:pPr eaLnBrk="1" hangingPunct="1"/>
              <a:t>41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867400" y="579438"/>
            <a:ext cx="28813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72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en-US" sz="72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7200" baseline="-25000">
                <a:solidFill>
                  <a:schemeClr val="accent2"/>
                </a:solidFill>
                <a:latin typeface="Arial Black" pitchFamily="34" charset="0"/>
              </a:rPr>
              <a:t>6</a:t>
            </a:r>
            <a:r>
              <a:rPr lang="en-US" sz="72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516688" y="2420938"/>
            <a:ext cx="2159000" cy="13112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إيثان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3025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72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en-US" sz="72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7200" baseline="-25000">
                <a:solidFill>
                  <a:schemeClr val="accent2"/>
                </a:solidFill>
                <a:latin typeface="Arial Black" pitchFamily="34" charset="0"/>
              </a:rPr>
              <a:t>4</a:t>
            </a:r>
            <a:r>
              <a:rPr lang="en-US" sz="72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87450" y="2565400"/>
            <a:ext cx="2159000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إيثين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994150" y="5119688"/>
            <a:ext cx="3025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72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en-US" sz="72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7200" baseline="-25000">
                <a:solidFill>
                  <a:schemeClr val="accent2"/>
                </a:solidFill>
                <a:latin typeface="Arial Black" pitchFamily="34" charset="0"/>
              </a:rPr>
              <a:t>2</a:t>
            </a:r>
            <a:r>
              <a:rPr lang="en-US" sz="72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27088" y="5213350"/>
            <a:ext cx="2376487" cy="1311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إيثاين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nimBg="1" autoUpdateAnimBg="0"/>
      <p:bldP spid="37892" grpId="0" autoUpdateAnimBg="0"/>
      <p:bldP spid="37893" grpId="0" animBg="1" autoUpdateAnimBg="0"/>
      <p:bldP spid="37894" grpId="0" autoUpdateAnimBg="0"/>
      <p:bldP spid="3789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4F17767-9055-4EF6-AF2D-A1BF0DE32AB8}" type="slidenum">
              <a:rPr lang="ar-SA" sz="1400" smtClean="0">
                <a:cs typeface="Times New Roman" pitchFamily="18" charset="0"/>
              </a:rPr>
              <a:pPr eaLnBrk="1" hangingPunct="1"/>
              <a:t>42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237413" y="1657350"/>
            <a:ext cx="66516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latin typeface="Arial Black" pitchFamily="34" charset="0"/>
              </a:rPr>
              <a:t>C</a:t>
            </a:r>
            <a:endParaRPr lang="en-US" sz="4500" baseline="-25000">
              <a:latin typeface="Arial Black" pitchFamily="34" charset="0"/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886700" y="2003425"/>
            <a:ext cx="35877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7524750" y="2290763"/>
            <a:ext cx="1588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6877050" y="2003425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7524750" y="1427163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245475" y="1643063"/>
            <a:ext cx="7191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237413" y="2579688"/>
            <a:ext cx="64611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164388" y="793750"/>
            <a:ext cx="7905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140450" y="1643063"/>
            <a:ext cx="736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latin typeface="Arial Black" pitchFamily="34" charset="0"/>
              </a:rPr>
              <a:t>C</a:t>
            </a:r>
            <a:endParaRPr lang="en-US" sz="4500" baseline="-25000">
              <a:latin typeface="Arial Black" pitchFamily="34" charset="0"/>
            </a:endParaRP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6372225" y="2290763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795963" y="2003425"/>
            <a:ext cx="3603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6443663" y="1427163"/>
            <a:ext cx="1587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011863" y="2506663"/>
            <a:ext cx="7207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219700" y="1643063"/>
            <a:ext cx="7191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156325" y="793750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2484438" y="1620838"/>
            <a:ext cx="657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latin typeface="Arial Black" pitchFamily="34" charset="0"/>
              </a:rPr>
              <a:t>C</a:t>
            </a:r>
            <a:endParaRPr lang="en-US" sz="4500" baseline="-25000">
              <a:latin typeface="Arial Black" pitchFamily="34" charset="0"/>
            </a:endParaRPr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3060700" y="2133600"/>
            <a:ext cx="433388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4140200" y="5473700"/>
            <a:ext cx="446088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 flipH="1">
            <a:off x="3133725" y="1628775"/>
            <a:ext cx="503238" cy="2174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3494088" y="2205038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3636963" y="1125538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1331913" y="1620838"/>
            <a:ext cx="657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latin typeface="Arial Black" pitchFamily="34" charset="0"/>
              </a:rPr>
              <a:t>C</a:t>
            </a:r>
            <a:endParaRPr lang="en-US" sz="4500" baseline="-25000">
              <a:latin typeface="Arial Black" pitchFamily="34" charset="0"/>
            </a:endParaRPr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V="1">
            <a:off x="973138" y="2117725"/>
            <a:ext cx="431800" cy="3762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1117600" y="1558925"/>
            <a:ext cx="301625" cy="2873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325438" y="2219325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468313" y="1139825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1909763" y="1917700"/>
            <a:ext cx="446087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6350" name="Line 45"/>
          <p:cNvSpPr>
            <a:spLocks noChangeShapeType="1"/>
          </p:cNvSpPr>
          <p:nvPr/>
        </p:nvSpPr>
        <p:spPr bwMode="auto">
          <a:xfrm flipH="1">
            <a:off x="4932363" y="476250"/>
            <a:ext cx="71437" cy="43926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6351" name="Line 46"/>
          <p:cNvSpPr>
            <a:spLocks noChangeShapeType="1"/>
          </p:cNvSpPr>
          <p:nvPr/>
        </p:nvSpPr>
        <p:spPr bwMode="auto">
          <a:xfrm flipV="1">
            <a:off x="468313" y="4868863"/>
            <a:ext cx="8496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3417888" y="5073650"/>
            <a:ext cx="793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400" b="1">
                <a:latin typeface="Arial Black" pitchFamily="34" charset="0"/>
              </a:rPr>
              <a:t>C</a:t>
            </a:r>
            <a:endParaRPr lang="en-US" sz="4400" b="1" baseline="-25000">
              <a:latin typeface="Arial Black" pitchFamily="34" charset="0"/>
            </a:endParaRPr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>
            <a:off x="2555875" y="5605463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1763713" y="5145088"/>
            <a:ext cx="792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400" b="1">
                <a:latin typeface="Arial Black" pitchFamily="34" charset="0"/>
              </a:rPr>
              <a:t>C</a:t>
            </a:r>
            <a:endParaRPr lang="en-US" sz="4400" b="1" baseline="-25000">
              <a:latin typeface="Arial Black" pitchFamily="34" charset="0"/>
            </a:endParaRPr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2555875" y="5461000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>
            <a:off x="2555875" y="5318125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684213" y="5187950"/>
            <a:ext cx="792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4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400" b="1" baseline="-25000">
              <a:latin typeface="Arial Black" pitchFamily="34" charset="0"/>
            </a:endParaRP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4572000" y="5043488"/>
            <a:ext cx="7191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4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400" b="1" baseline="-25000">
              <a:latin typeface="Arial Black" pitchFamily="34" charset="0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>
            <a:off x="1317625" y="5546725"/>
            <a:ext cx="446088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5148263" y="3803650"/>
            <a:ext cx="19446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5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5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500" baseline="-25000">
                <a:solidFill>
                  <a:schemeClr val="accent2"/>
                </a:solidFill>
                <a:latin typeface="Arial Black" pitchFamily="34" charset="0"/>
              </a:rPr>
              <a:t>6</a:t>
            </a:r>
            <a:r>
              <a:rPr lang="en-US" sz="45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7235825" y="3860800"/>
            <a:ext cx="1584325" cy="777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>
                <a:solidFill>
                  <a:schemeClr val="accent2"/>
                </a:solidFill>
                <a:latin typeface="Arial Black" pitchFamily="34" charset="0"/>
              </a:rPr>
              <a:t> إيثان</a:t>
            </a:r>
            <a:endParaRPr lang="en-US" sz="45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900113" y="3573463"/>
            <a:ext cx="20161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5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5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500" baseline="-25000">
                <a:solidFill>
                  <a:schemeClr val="accent2"/>
                </a:solidFill>
                <a:latin typeface="Arial Black" pitchFamily="34" charset="0"/>
              </a:rPr>
              <a:t>4</a:t>
            </a:r>
            <a:r>
              <a:rPr lang="en-US" sz="45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8970" name="Text Box 58"/>
          <p:cNvSpPr txBox="1">
            <a:spLocks noChangeArrowheads="1"/>
          </p:cNvSpPr>
          <p:nvPr/>
        </p:nvSpPr>
        <p:spPr bwMode="auto">
          <a:xfrm>
            <a:off x="3275013" y="3659188"/>
            <a:ext cx="1438275" cy="777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>
                <a:solidFill>
                  <a:schemeClr val="accent2"/>
                </a:solidFill>
                <a:latin typeface="Arial Black" pitchFamily="34" charset="0"/>
              </a:rPr>
              <a:t> إيثين</a:t>
            </a:r>
            <a:endParaRPr lang="en-US" sz="45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5580063" y="5964238"/>
            <a:ext cx="19446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5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500" baseline="-25000">
                <a:solidFill>
                  <a:schemeClr val="accent2"/>
                </a:solidFill>
                <a:latin typeface="Arial Black" pitchFamily="34" charset="0"/>
              </a:rPr>
              <a:t>2</a:t>
            </a:r>
            <a:r>
              <a:rPr lang="en-US" sz="45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3333750" y="5964238"/>
            <a:ext cx="1525588" cy="7778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>
                <a:solidFill>
                  <a:schemeClr val="accent2"/>
                </a:solidFill>
                <a:latin typeface="Arial Black" pitchFamily="34" charset="0"/>
              </a:rPr>
              <a:t> إيثاين</a:t>
            </a:r>
            <a:endParaRPr lang="en-US" sz="45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1908175" y="2060575"/>
            <a:ext cx="446088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189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nimBg="1"/>
      <p:bldP spid="38916" grpId="0" animBg="1"/>
      <p:bldP spid="38917" grpId="0" animBg="1"/>
      <p:bldP spid="38918" grpId="0" animBg="1"/>
      <p:bldP spid="38919" grpId="0" autoUpdateAnimBg="0"/>
      <p:bldP spid="38920" grpId="0" autoUpdateAnimBg="0"/>
      <p:bldP spid="38921" grpId="0" autoUpdateAnimBg="0"/>
      <p:bldP spid="38922" grpId="0" autoUpdateAnimBg="0"/>
      <p:bldP spid="38923" grpId="0" animBg="1"/>
      <p:bldP spid="38924" grpId="0" animBg="1"/>
      <p:bldP spid="38925" grpId="0" animBg="1"/>
      <p:bldP spid="38926" grpId="0" autoUpdateAnimBg="0"/>
      <p:bldP spid="38927" grpId="0" autoUpdateAnimBg="0"/>
      <p:bldP spid="38928" grpId="0" autoUpdateAnimBg="0"/>
      <p:bldP spid="38945" grpId="0" autoUpdateAnimBg="0"/>
      <p:bldP spid="38946" grpId="0" animBg="1"/>
      <p:bldP spid="38947" grpId="0" animBg="1"/>
      <p:bldP spid="38948" grpId="0" animBg="1"/>
      <p:bldP spid="38949" grpId="0" autoUpdateAnimBg="0"/>
      <p:bldP spid="38950" grpId="0" autoUpdateAnimBg="0"/>
      <p:bldP spid="38951" grpId="0" autoUpdateAnimBg="0"/>
      <p:bldP spid="38952" grpId="0" animBg="1"/>
      <p:bldP spid="38953" grpId="0" animBg="1"/>
      <p:bldP spid="38954" grpId="0" autoUpdateAnimBg="0"/>
      <p:bldP spid="38955" grpId="0" autoUpdateAnimBg="0"/>
      <p:bldP spid="38956" grpId="0" animBg="1"/>
      <p:bldP spid="38959" grpId="0" autoUpdateAnimBg="0"/>
      <p:bldP spid="38960" grpId="0" animBg="1"/>
      <p:bldP spid="38961" grpId="0" autoUpdateAnimBg="0"/>
      <p:bldP spid="38962" grpId="0" animBg="1"/>
      <p:bldP spid="38963" grpId="0" animBg="1"/>
      <p:bldP spid="38964" grpId="0" autoUpdateAnimBg="0"/>
      <p:bldP spid="38965" grpId="0" autoUpdateAnimBg="0"/>
      <p:bldP spid="38966" grpId="0" animBg="1"/>
      <p:bldP spid="38967" grpId="0" autoUpdateAnimBg="0"/>
      <p:bldP spid="38968" grpId="0" animBg="1" autoUpdateAnimBg="0"/>
      <p:bldP spid="38969" grpId="0" autoUpdateAnimBg="0"/>
      <p:bldP spid="38970" grpId="0" animBg="1" autoUpdateAnimBg="0"/>
      <p:bldP spid="38971" grpId="0" autoUpdateAnimBg="0"/>
      <p:bldP spid="38972" grpId="0" animBg="1" autoUpdateAnimBg="0"/>
      <p:bldP spid="3897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394F1C3-B170-41E0-8A90-6CDF22AC951B}" type="slidenum">
              <a:rPr lang="ar-SA" sz="1400" smtClean="0">
                <a:cs typeface="Times New Roman" pitchFamily="18" charset="0"/>
              </a:rPr>
              <a:pPr eaLnBrk="1" hangingPunct="1"/>
              <a:t>43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87388" y="188913"/>
            <a:ext cx="7772400" cy="9350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5400" b="1">
                <a:solidFill>
                  <a:schemeClr val="tx2"/>
                </a:solidFill>
              </a:rPr>
              <a:t> تسمية  الألكاينات </a:t>
            </a:r>
            <a:endParaRPr lang="en-US" sz="5400" b="1">
              <a:solidFill>
                <a:schemeClr val="tx2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07950" y="1700213"/>
            <a:ext cx="8820150" cy="20161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5000" b="1">
                <a:solidFill>
                  <a:schemeClr val="tx2"/>
                </a:solidFill>
              </a:rPr>
              <a:t>تشبه طريقة تسمية الألكينات والفرق الوحيد يكتب المقطع </a:t>
            </a:r>
            <a:r>
              <a:rPr lang="ar-SA" sz="5000" b="1">
                <a:solidFill>
                  <a:srgbClr val="FF3300"/>
                </a:solidFill>
              </a:rPr>
              <a:t>اين </a:t>
            </a:r>
            <a:r>
              <a:rPr lang="ar-SA" sz="5000" b="1">
                <a:solidFill>
                  <a:schemeClr val="tx2"/>
                </a:solidFill>
              </a:rPr>
              <a:t>محل المقطع</a:t>
            </a:r>
            <a:r>
              <a:rPr lang="ar-SA" sz="5000" b="1">
                <a:solidFill>
                  <a:srgbClr val="FF3300"/>
                </a:solidFill>
              </a:rPr>
              <a:t> ين .</a:t>
            </a:r>
            <a:r>
              <a:rPr lang="ar-SA" sz="5000" b="1">
                <a:solidFill>
                  <a:schemeClr val="tx2"/>
                </a:solidFill>
              </a:rPr>
              <a:t> </a:t>
            </a:r>
            <a:endParaRPr lang="en-US" sz="5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18A57349-F869-40CE-948B-A0901C78BA72}" type="slidenum">
              <a:rPr lang="ar-SA" sz="1400" smtClean="0">
                <a:cs typeface="Times New Roman" pitchFamily="18" charset="0"/>
              </a:rPr>
              <a:pPr eaLnBrk="1" hangingPunct="1"/>
              <a:t>44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211638" y="2498725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908175" y="1993900"/>
            <a:ext cx="7191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</a:t>
            </a:r>
            <a:endParaRPr lang="en-US" sz="4800" baseline="-25000">
              <a:latin typeface="Arial Black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006725" y="2054225"/>
            <a:ext cx="1277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endParaRPr lang="en-US" sz="4800" baseline="-25000">
              <a:latin typeface="Arial Black" pitchFamily="34" charset="0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441450" y="2354263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2627313" y="2425700"/>
            <a:ext cx="315912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79388" y="1993900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endParaRPr lang="en-US" sz="4800" baseline="-25000">
              <a:latin typeface="Arial Black" pitchFamily="34" charset="0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1441450" y="2490788"/>
            <a:ext cx="3937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787900" y="115888"/>
            <a:ext cx="4248150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 سم الألكاين التالي ؟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3203575" y="2708275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2771775" y="2965450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Arial Black" pitchFamily="34" charset="0"/>
              </a:rPr>
              <a:t>CH</a:t>
            </a:r>
            <a:r>
              <a:rPr lang="en-US" sz="4800" baseline="-25000">
                <a:solidFill>
                  <a:schemeClr val="accent2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643438" y="2028825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179388" y="1701800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1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2052638" y="1701800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2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6101" name="Oval 21"/>
          <p:cNvSpPr>
            <a:spLocks noChangeArrowheads="1"/>
          </p:cNvSpPr>
          <p:nvPr/>
        </p:nvSpPr>
        <p:spPr bwMode="auto">
          <a:xfrm>
            <a:off x="3203575" y="1773238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4789488" y="1773238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468313" y="3789363"/>
            <a:ext cx="28797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FF3300"/>
                </a:solidFill>
                <a:latin typeface="Arial Black" pitchFamily="34" charset="0"/>
              </a:rPr>
              <a:t>    بيوتاين 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2555875" y="3790950"/>
            <a:ext cx="1152525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1-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3708400" y="3790950"/>
            <a:ext cx="2447925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  <a:latin typeface="Arial Black" pitchFamily="34" charset="0"/>
              </a:rPr>
              <a:t>    ميثيل </a:t>
            </a:r>
            <a:endParaRPr lang="en-US" sz="6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5364163" y="3790950"/>
            <a:ext cx="1152525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  <a:latin typeface="Arial Black" pitchFamily="34" charset="0"/>
              </a:rPr>
              <a:t>3-</a:t>
            </a:r>
            <a:endParaRPr lang="en-US" sz="60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1441450" y="2203450"/>
            <a:ext cx="3937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138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/>
      <p:bldP spid="46086" grpId="0"/>
      <p:bldP spid="46087" grpId="0" animBg="1"/>
      <p:bldP spid="46088" grpId="0" animBg="1"/>
      <p:bldP spid="46089" grpId="0"/>
      <p:bldP spid="46090" grpId="0" animBg="1"/>
      <p:bldP spid="46092" grpId="0" animBg="1"/>
      <p:bldP spid="46093" grpId="0" animBg="1"/>
      <p:bldP spid="46094" grpId="0"/>
      <p:bldP spid="46095" grpId="0"/>
      <p:bldP spid="46099" grpId="0" animBg="1"/>
      <p:bldP spid="46100" grpId="0" animBg="1"/>
      <p:bldP spid="46101" grpId="0" animBg="1"/>
      <p:bldP spid="46102" grpId="0" animBg="1"/>
      <p:bldP spid="46105" grpId="0" animBg="1"/>
      <p:bldP spid="46106" grpId="0" animBg="1"/>
      <p:bldP spid="46107" grpId="0" animBg="1"/>
      <p:bldP spid="46108" grpId="0" animBg="1"/>
      <p:bldP spid="4610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3BFBF59-2791-49EB-9DBA-83323D9F2136}" type="slidenum">
              <a:rPr lang="ar-SA" sz="1400" smtClean="0">
                <a:cs typeface="Times New Roman" pitchFamily="18" charset="0"/>
              </a:rPr>
              <a:pPr eaLnBrk="1" hangingPunct="1"/>
              <a:t>45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19250" y="115888"/>
            <a:ext cx="7416800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 خصائص الألكاينات واستخداماتها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9D24855-39D3-46E3-A800-E0CF91684178}" type="slidenum">
              <a:rPr lang="ar-SA" sz="1400" smtClean="0">
                <a:cs typeface="Times New Roman" pitchFamily="18" charset="0"/>
              </a:rPr>
              <a:pPr eaLnBrk="1" hangingPunct="1"/>
              <a:t>46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48133" name="Text Box 5"/>
          <p:cNvSpPr>
            <a:spLocks noChangeArrowheads="1"/>
          </p:cNvSpPr>
          <p:nvPr>
            <p:ph type="title"/>
          </p:nvPr>
        </p:nvSpPr>
        <p:spPr>
          <a:xfrm>
            <a:off x="611188" y="-26988"/>
            <a:ext cx="7921625" cy="936626"/>
          </a:xfrm>
          <a:solidFill>
            <a:srgbClr val="FFFF66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ar-SA" sz="6000" smtClean="0"/>
              <a:t> </a:t>
            </a:r>
            <a:r>
              <a:rPr lang="ar-SA" sz="6000" b="1" smtClean="0"/>
              <a:t>الهيدرروكربونات الأروماتية</a:t>
            </a:r>
            <a:endParaRPr lang="en-US" sz="6000" b="1" smtClean="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55875" y="908050"/>
            <a:ext cx="3529013" cy="9366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>
                <a:solidFill>
                  <a:schemeClr val="tx2"/>
                </a:solidFill>
              </a:rPr>
              <a:t> </a:t>
            </a:r>
            <a:r>
              <a:rPr lang="ar-SA" sz="6000" b="1">
                <a:solidFill>
                  <a:schemeClr val="tx2"/>
                </a:solidFill>
              </a:rPr>
              <a:t>( العطرية )</a:t>
            </a:r>
            <a:endParaRPr lang="en-US" sz="6000" b="1">
              <a:solidFill>
                <a:schemeClr val="tx2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948488" y="1700213"/>
            <a:ext cx="2016125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>
                <a:solidFill>
                  <a:schemeClr val="tx2"/>
                </a:solidFill>
              </a:rPr>
              <a:t>تعريفها :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79388" y="2565400"/>
            <a:ext cx="8569325" cy="21621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>
                <a:solidFill>
                  <a:schemeClr val="tx2"/>
                </a:solidFill>
              </a:rPr>
              <a:t> </a:t>
            </a:r>
            <a:r>
              <a:rPr lang="ar-SA" sz="4800" b="1">
                <a:solidFill>
                  <a:schemeClr val="tx2"/>
                </a:solidFill>
              </a:rPr>
              <a:t>هيدرروكربونات تحتوي على حلقة أو اكثر مكونة من ست ذرات كربون وإلكترونات غير متموضعة .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827088" y="5084763"/>
            <a:ext cx="7921625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>
                <a:solidFill>
                  <a:schemeClr val="tx2"/>
                </a:solidFill>
              </a:rPr>
              <a:t> </a:t>
            </a:r>
            <a:r>
              <a:rPr lang="ar-SA" sz="4800" b="1">
                <a:solidFill>
                  <a:schemeClr val="tx2"/>
                </a:solidFill>
              </a:rPr>
              <a:t>الهيدرروكربون الأروماتي الأول هو :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7019925" y="6021388"/>
            <a:ext cx="1584325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البنزين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059113" y="6021388"/>
            <a:ext cx="3673475" cy="64928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وصيغته الجزيئية 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116013" y="5918200"/>
            <a:ext cx="2016125" cy="8239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</a:t>
            </a:r>
            <a:r>
              <a:rPr lang="en-US" sz="4800" baseline="-25000">
                <a:latin typeface="Arial Black" pitchFamily="34" charset="0"/>
              </a:rPr>
              <a:t>6</a:t>
            </a:r>
            <a:r>
              <a:rPr lang="en-US" sz="4800"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31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48134" grpId="0" animBg="1" autoUpdateAnimBg="0"/>
      <p:bldP spid="48135" grpId="0" animBg="1" autoUpdateAnimBg="0"/>
      <p:bldP spid="48136" grpId="0" animBg="1" autoUpdateAnimBg="0"/>
      <p:bldP spid="48137" grpId="0" animBg="1" autoUpdateAnimBg="0"/>
      <p:bldP spid="48138" grpId="0" animBg="1" autoUpdateAnimBg="0"/>
      <p:bldP spid="48139" grpId="0" animBg="1" autoUpdateAnimBg="0"/>
      <p:bldP spid="481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8723FFF4-A6A7-46BB-93A8-5A7CFDB8E79A}" type="slidenum">
              <a:rPr lang="ar-SA" sz="1400" smtClean="0">
                <a:cs typeface="Times New Roman" pitchFamily="18" charset="0"/>
              </a:rPr>
              <a:pPr eaLnBrk="1" hangingPunct="1"/>
              <a:t>47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63713" y="115888"/>
            <a:ext cx="4752975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الصيغ البنائية البنزين</a:t>
            </a:r>
            <a:endParaRPr lang="en-US" sz="4800" b="1">
              <a:solidFill>
                <a:schemeClr val="tx2"/>
              </a:solidFill>
            </a:endParaRPr>
          </a:p>
        </p:txBody>
      </p:sp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6299200" y="1555750"/>
            <a:ext cx="2016125" cy="2232025"/>
            <a:chOff x="3515" y="1117"/>
            <a:chExt cx="1270" cy="1406"/>
          </a:xfrm>
        </p:grpSpPr>
        <p:sp>
          <p:nvSpPr>
            <p:cNvPr id="61469" name="AutoShape 5"/>
            <p:cNvSpPr>
              <a:spLocks noChangeArrowheads="1"/>
            </p:cNvSpPr>
            <p:nvPr/>
          </p:nvSpPr>
          <p:spPr bwMode="auto">
            <a:xfrm rot="-5400000">
              <a:off x="3651" y="1389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1470" name="Line 6"/>
            <p:cNvSpPr>
              <a:spLocks noChangeShapeType="1"/>
            </p:cNvSpPr>
            <p:nvPr/>
          </p:nvSpPr>
          <p:spPr bwMode="auto">
            <a:xfrm>
              <a:off x="4150" y="2296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71" name="Line 7"/>
            <p:cNvSpPr>
              <a:spLocks noChangeShapeType="1"/>
            </p:cNvSpPr>
            <p:nvPr/>
          </p:nvSpPr>
          <p:spPr bwMode="auto">
            <a:xfrm>
              <a:off x="4558" y="2024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72" name="Line 8"/>
            <p:cNvSpPr>
              <a:spLocks noChangeShapeType="1"/>
            </p:cNvSpPr>
            <p:nvPr/>
          </p:nvSpPr>
          <p:spPr bwMode="auto">
            <a:xfrm>
              <a:off x="4150" y="1117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73" name="Line 9"/>
            <p:cNvSpPr>
              <a:spLocks noChangeShapeType="1"/>
            </p:cNvSpPr>
            <p:nvPr/>
          </p:nvSpPr>
          <p:spPr bwMode="auto">
            <a:xfrm flipH="1">
              <a:off x="4558" y="1434"/>
              <a:ext cx="18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74" name="Line 10"/>
            <p:cNvSpPr>
              <a:spLocks noChangeShapeType="1"/>
            </p:cNvSpPr>
            <p:nvPr/>
          </p:nvSpPr>
          <p:spPr bwMode="auto">
            <a:xfrm flipH="1">
              <a:off x="3515" y="2024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75" name="Line 11"/>
            <p:cNvSpPr>
              <a:spLocks noChangeShapeType="1"/>
            </p:cNvSpPr>
            <p:nvPr/>
          </p:nvSpPr>
          <p:spPr bwMode="auto">
            <a:xfrm flipH="1" flipV="1">
              <a:off x="3515" y="1434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76" name="Line 12"/>
            <p:cNvSpPr>
              <a:spLocks noChangeShapeType="1"/>
            </p:cNvSpPr>
            <p:nvPr/>
          </p:nvSpPr>
          <p:spPr bwMode="auto">
            <a:xfrm flipH="1">
              <a:off x="4150" y="2024"/>
              <a:ext cx="363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77" name="Line 13"/>
            <p:cNvSpPr>
              <a:spLocks noChangeShapeType="1"/>
            </p:cNvSpPr>
            <p:nvPr/>
          </p:nvSpPr>
          <p:spPr bwMode="auto">
            <a:xfrm>
              <a:off x="4150" y="1343"/>
              <a:ext cx="363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78" name="Line 14"/>
            <p:cNvSpPr>
              <a:spLocks noChangeShapeType="1"/>
            </p:cNvSpPr>
            <p:nvPr/>
          </p:nvSpPr>
          <p:spPr bwMode="auto">
            <a:xfrm>
              <a:off x="3787" y="1570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</p:grp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1044575" y="3587750"/>
            <a:ext cx="2016125" cy="2232025"/>
            <a:chOff x="1156" y="1117"/>
            <a:chExt cx="1270" cy="1406"/>
          </a:xfrm>
        </p:grpSpPr>
        <p:sp>
          <p:nvSpPr>
            <p:cNvPr id="61459" name="AutoShape 15"/>
            <p:cNvSpPr>
              <a:spLocks noChangeArrowheads="1"/>
            </p:cNvSpPr>
            <p:nvPr/>
          </p:nvSpPr>
          <p:spPr bwMode="auto">
            <a:xfrm rot="-5400000">
              <a:off x="1292" y="1389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1460" name="Line 16"/>
            <p:cNvSpPr>
              <a:spLocks noChangeShapeType="1"/>
            </p:cNvSpPr>
            <p:nvPr/>
          </p:nvSpPr>
          <p:spPr bwMode="auto">
            <a:xfrm>
              <a:off x="1791" y="2296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61" name="Line 17"/>
            <p:cNvSpPr>
              <a:spLocks noChangeShapeType="1"/>
            </p:cNvSpPr>
            <p:nvPr/>
          </p:nvSpPr>
          <p:spPr bwMode="auto">
            <a:xfrm>
              <a:off x="2199" y="2024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62" name="Line 18"/>
            <p:cNvSpPr>
              <a:spLocks noChangeShapeType="1"/>
            </p:cNvSpPr>
            <p:nvPr/>
          </p:nvSpPr>
          <p:spPr bwMode="auto">
            <a:xfrm>
              <a:off x="1791" y="1117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63" name="Line 19"/>
            <p:cNvSpPr>
              <a:spLocks noChangeShapeType="1"/>
            </p:cNvSpPr>
            <p:nvPr/>
          </p:nvSpPr>
          <p:spPr bwMode="auto">
            <a:xfrm flipH="1">
              <a:off x="2199" y="1434"/>
              <a:ext cx="18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64" name="Line 20"/>
            <p:cNvSpPr>
              <a:spLocks noChangeShapeType="1"/>
            </p:cNvSpPr>
            <p:nvPr/>
          </p:nvSpPr>
          <p:spPr bwMode="auto">
            <a:xfrm flipH="1">
              <a:off x="1156" y="2024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65" name="Line 21"/>
            <p:cNvSpPr>
              <a:spLocks noChangeShapeType="1"/>
            </p:cNvSpPr>
            <p:nvPr/>
          </p:nvSpPr>
          <p:spPr bwMode="auto">
            <a:xfrm flipH="1" flipV="1">
              <a:off x="1156" y="1434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66" name="Line 22"/>
            <p:cNvSpPr>
              <a:spLocks noChangeShapeType="1"/>
            </p:cNvSpPr>
            <p:nvPr/>
          </p:nvSpPr>
          <p:spPr bwMode="auto">
            <a:xfrm>
              <a:off x="2154" y="1570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67" name="Line 23"/>
            <p:cNvSpPr>
              <a:spLocks noChangeShapeType="1"/>
            </p:cNvSpPr>
            <p:nvPr/>
          </p:nvSpPr>
          <p:spPr bwMode="auto">
            <a:xfrm flipH="1">
              <a:off x="1428" y="1343"/>
              <a:ext cx="363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1468" name="Line 24"/>
            <p:cNvSpPr>
              <a:spLocks noChangeShapeType="1"/>
            </p:cNvSpPr>
            <p:nvPr/>
          </p:nvSpPr>
          <p:spPr bwMode="auto">
            <a:xfrm>
              <a:off x="1429" y="2024"/>
              <a:ext cx="362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</p:grp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7019925" y="908050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8170863" y="1482725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8172450" y="3081338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7019925" y="3643313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5722938" y="3081338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5722938" y="1482725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1765300" y="3011488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2916238" y="3586163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2917825" y="5184775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23" name="Text Box 47"/>
          <p:cNvSpPr txBox="1">
            <a:spLocks noChangeArrowheads="1"/>
          </p:cNvSpPr>
          <p:nvPr/>
        </p:nvSpPr>
        <p:spPr bwMode="auto">
          <a:xfrm>
            <a:off x="1765300" y="5746750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24" name="Text Box 48"/>
          <p:cNvSpPr txBox="1">
            <a:spLocks noChangeArrowheads="1"/>
          </p:cNvSpPr>
          <p:nvPr/>
        </p:nvSpPr>
        <p:spPr bwMode="auto">
          <a:xfrm>
            <a:off x="468313" y="5184775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468313" y="3586163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61458" name="Line 50"/>
          <p:cNvSpPr>
            <a:spLocks noChangeShapeType="1"/>
          </p:cNvSpPr>
          <p:nvPr/>
        </p:nvSpPr>
        <p:spPr bwMode="auto">
          <a:xfrm>
            <a:off x="4572000" y="908050"/>
            <a:ext cx="0" cy="568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608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 autoUpdateAnimBg="0"/>
      <p:bldP spid="50203" grpId="0" autoUpdateAnimBg="0"/>
      <p:bldP spid="50204" grpId="0" autoUpdateAnimBg="0"/>
      <p:bldP spid="50205" grpId="0" autoUpdateAnimBg="0"/>
      <p:bldP spid="50206" grpId="0" autoUpdateAnimBg="0"/>
      <p:bldP spid="50207" grpId="0" autoUpdateAnimBg="0"/>
      <p:bldP spid="50208" grpId="0" autoUpdateAnimBg="0"/>
      <p:bldP spid="50220" grpId="0" autoUpdateAnimBg="0"/>
      <p:bldP spid="50221" grpId="0" autoUpdateAnimBg="0"/>
      <p:bldP spid="50222" grpId="0" autoUpdateAnimBg="0"/>
      <p:bldP spid="50223" grpId="0" autoUpdateAnimBg="0"/>
      <p:bldP spid="50224" grpId="0" autoUpdateAnimBg="0"/>
      <p:bldP spid="5022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F42DE653-F2DC-431E-B8CA-7DD52CBA12B3}" type="slidenum">
              <a:rPr lang="ar-SA" sz="1400" smtClean="0">
                <a:cs typeface="Times New Roman" pitchFamily="18" charset="0"/>
              </a:rPr>
              <a:pPr eaLnBrk="1" hangingPunct="1"/>
              <a:t>48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339975" y="115888"/>
            <a:ext cx="4752975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الصيغ البنائية البنزين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62468" name="Line 37"/>
          <p:cNvSpPr>
            <a:spLocks noChangeShapeType="1"/>
          </p:cNvSpPr>
          <p:nvPr/>
        </p:nvSpPr>
        <p:spPr bwMode="auto">
          <a:xfrm>
            <a:off x="4572000" y="908050"/>
            <a:ext cx="0" cy="568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grpSp>
        <p:nvGrpSpPr>
          <p:cNvPr id="51238" name="Group 38"/>
          <p:cNvGrpSpPr>
            <a:grpSpLocks/>
          </p:cNvGrpSpPr>
          <p:nvPr/>
        </p:nvGrpSpPr>
        <p:grpSpPr bwMode="auto">
          <a:xfrm>
            <a:off x="5797550" y="2551113"/>
            <a:ext cx="2016125" cy="2232025"/>
            <a:chOff x="794" y="2523"/>
            <a:chExt cx="1270" cy="1406"/>
          </a:xfrm>
        </p:grpSpPr>
        <p:sp>
          <p:nvSpPr>
            <p:cNvPr id="62479" name="AutoShape 39"/>
            <p:cNvSpPr>
              <a:spLocks noChangeArrowheads="1"/>
            </p:cNvSpPr>
            <p:nvPr/>
          </p:nvSpPr>
          <p:spPr bwMode="auto">
            <a:xfrm rot="-5400000">
              <a:off x="930" y="2795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2480" name="Line 40"/>
            <p:cNvSpPr>
              <a:spLocks noChangeShapeType="1"/>
            </p:cNvSpPr>
            <p:nvPr/>
          </p:nvSpPr>
          <p:spPr bwMode="auto">
            <a:xfrm>
              <a:off x="1429" y="3702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2481" name="Line 41"/>
            <p:cNvSpPr>
              <a:spLocks noChangeShapeType="1"/>
            </p:cNvSpPr>
            <p:nvPr/>
          </p:nvSpPr>
          <p:spPr bwMode="auto">
            <a:xfrm>
              <a:off x="1837" y="3430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2482" name="Line 42"/>
            <p:cNvSpPr>
              <a:spLocks noChangeShapeType="1"/>
            </p:cNvSpPr>
            <p:nvPr/>
          </p:nvSpPr>
          <p:spPr bwMode="auto">
            <a:xfrm>
              <a:off x="1429" y="252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2483" name="Line 43"/>
            <p:cNvSpPr>
              <a:spLocks noChangeShapeType="1"/>
            </p:cNvSpPr>
            <p:nvPr/>
          </p:nvSpPr>
          <p:spPr bwMode="auto">
            <a:xfrm flipH="1">
              <a:off x="1837" y="2840"/>
              <a:ext cx="18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2484" name="Line 44"/>
            <p:cNvSpPr>
              <a:spLocks noChangeShapeType="1"/>
            </p:cNvSpPr>
            <p:nvPr/>
          </p:nvSpPr>
          <p:spPr bwMode="auto">
            <a:xfrm flipH="1">
              <a:off x="794" y="3430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2485" name="Line 45"/>
            <p:cNvSpPr>
              <a:spLocks noChangeShapeType="1"/>
            </p:cNvSpPr>
            <p:nvPr/>
          </p:nvSpPr>
          <p:spPr bwMode="auto">
            <a:xfrm flipH="1" flipV="1">
              <a:off x="794" y="2840"/>
              <a:ext cx="22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2486" name="Oval 46"/>
            <p:cNvSpPr>
              <a:spLocks noChangeArrowheads="1"/>
            </p:cNvSpPr>
            <p:nvPr/>
          </p:nvSpPr>
          <p:spPr bwMode="auto">
            <a:xfrm>
              <a:off x="1111" y="2886"/>
              <a:ext cx="635" cy="63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1248" name="Text Box 48"/>
          <p:cNvSpPr txBox="1">
            <a:spLocks noChangeArrowheads="1"/>
          </p:cNvSpPr>
          <p:nvPr/>
        </p:nvSpPr>
        <p:spPr bwMode="auto">
          <a:xfrm>
            <a:off x="6516688" y="1989138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1249" name="Text Box 49"/>
          <p:cNvSpPr txBox="1">
            <a:spLocks noChangeArrowheads="1"/>
          </p:cNvSpPr>
          <p:nvPr/>
        </p:nvSpPr>
        <p:spPr bwMode="auto">
          <a:xfrm>
            <a:off x="7669213" y="2420938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7740650" y="3932238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6516688" y="4797425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1252" name="Text Box 52"/>
          <p:cNvSpPr txBox="1">
            <a:spLocks noChangeArrowheads="1"/>
          </p:cNvSpPr>
          <p:nvPr/>
        </p:nvSpPr>
        <p:spPr bwMode="auto">
          <a:xfrm>
            <a:off x="5221288" y="4005263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1253" name="Text Box 53"/>
          <p:cNvSpPr txBox="1">
            <a:spLocks noChangeArrowheads="1"/>
          </p:cNvSpPr>
          <p:nvPr/>
        </p:nvSpPr>
        <p:spPr bwMode="auto">
          <a:xfrm>
            <a:off x="5221288" y="2493963"/>
            <a:ext cx="647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grpSp>
        <p:nvGrpSpPr>
          <p:cNvPr id="62476" name="Group 54"/>
          <p:cNvGrpSpPr>
            <a:grpSpLocks/>
          </p:cNvGrpSpPr>
          <p:nvPr/>
        </p:nvGrpSpPr>
        <p:grpSpPr bwMode="auto">
          <a:xfrm>
            <a:off x="1547813" y="2781300"/>
            <a:ext cx="1295400" cy="1584325"/>
            <a:chOff x="3515" y="2931"/>
            <a:chExt cx="816" cy="998"/>
          </a:xfrm>
        </p:grpSpPr>
        <p:sp>
          <p:nvSpPr>
            <p:cNvPr id="62477" name="AutoShape 55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2478" name="Oval 56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</p:spTree>
    <p:extLst>
      <p:ext uri="{BB962C8B-B14F-4D97-AF65-F5344CB8AC3E}">
        <p14:creationId xmlns:p14="http://schemas.microsoft.com/office/powerpoint/2010/main" val="25248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48" grpId="0" autoUpdateAnimBg="0"/>
      <p:bldP spid="51249" grpId="0" autoUpdateAnimBg="0"/>
      <p:bldP spid="51250" grpId="0" autoUpdateAnimBg="0"/>
      <p:bldP spid="51251" grpId="0" autoUpdateAnimBg="0"/>
      <p:bldP spid="51252" grpId="0" autoUpdateAnimBg="0"/>
      <p:bldP spid="5125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866F6468-AA11-4B61-8BC8-033B4D4AAFD7}" type="slidenum">
              <a:rPr lang="ar-SA" sz="1400" smtClean="0">
                <a:cs typeface="Times New Roman" pitchFamily="18" charset="0"/>
              </a:rPr>
              <a:pPr eaLnBrk="1" hangingPunct="1"/>
              <a:t>49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339975" y="115888"/>
            <a:ext cx="4752975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الصيغ البنائية البنزين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63492" name="Line 3"/>
          <p:cNvSpPr>
            <a:spLocks noChangeShapeType="1"/>
          </p:cNvSpPr>
          <p:nvPr/>
        </p:nvSpPr>
        <p:spPr bwMode="auto">
          <a:xfrm>
            <a:off x="4140200" y="908050"/>
            <a:ext cx="0" cy="568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5570538" y="1327150"/>
            <a:ext cx="2673350" cy="4816475"/>
            <a:chOff x="794" y="2523"/>
            <a:chExt cx="1270" cy="1406"/>
          </a:xfrm>
        </p:grpSpPr>
        <p:sp>
          <p:nvSpPr>
            <p:cNvPr id="63503" name="AutoShape 5"/>
            <p:cNvSpPr>
              <a:spLocks noChangeArrowheads="1"/>
            </p:cNvSpPr>
            <p:nvPr/>
          </p:nvSpPr>
          <p:spPr bwMode="auto">
            <a:xfrm rot="-5400000">
              <a:off x="930" y="2795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3504" name="Line 6"/>
            <p:cNvSpPr>
              <a:spLocks noChangeShapeType="1"/>
            </p:cNvSpPr>
            <p:nvPr/>
          </p:nvSpPr>
          <p:spPr bwMode="auto">
            <a:xfrm>
              <a:off x="1429" y="3702"/>
              <a:ext cx="0" cy="22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3505" name="Line 7"/>
            <p:cNvSpPr>
              <a:spLocks noChangeShapeType="1"/>
            </p:cNvSpPr>
            <p:nvPr/>
          </p:nvSpPr>
          <p:spPr bwMode="auto">
            <a:xfrm>
              <a:off x="1837" y="3430"/>
              <a:ext cx="227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3506" name="Line 8"/>
            <p:cNvSpPr>
              <a:spLocks noChangeShapeType="1"/>
            </p:cNvSpPr>
            <p:nvPr/>
          </p:nvSpPr>
          <p:spPr bwMode="auto">
            <a:xfrm>
              <a:off x="1429" y="2523"/>
              <a:ext cx="0" cy="1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3507" name="Line 9"/>
            <p:cNvSpPr>
              <a:spLocks noChangeShapeType="1"/>
            </p:cNvSpPr>
            <p:nvPr/>
          </p:nvSpPr>
          <p:spPr bwMode="auto">
            <a:xfrm flipH="1">
              <a:off x="1837" y="2840"/>
              <a:ext cx="182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3508" name="Line 10"/>
            <p:cNvSpPr>
              <a:spLocks noChangeShapeType="1"/>
            </p:cNvSpPr>
            <p:nvPr/>
          </p:nvSpPr>
          <p:spPr bwMode="auto">
            <a:xfrm flipH="1">
              <a:off x="794" y="3430"/>
              <a:ext cx="227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3509" name="Line 11"/>
            <p:cNvSpPr>
              <a:spLocks noChangeShapeType="1"/>
            </p:cNvSpPr>
            <p:nvPr/>
          </p:nvSpPr>
          <p:spPr bwMode="auto">
            <a:xfrm flipH="1" flipV="1">
              <a:off x="794" y="2840"/>
              <a:ext cx="227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AE"/>
            </a:p>
          </p:txBody>
        </p:sp>
        <p:sp>
          <p:nvSpPr>
            <p:cNvPr id="63510" name="Oval 12"/>
            <p:cNvSpPr>
              <a:spLocks noChangeArrowheads="1"/>
            </p:cNvSpPr>
            <p:nvPr/>
          </p:nvSpPr>
          <p:spPr bwMode="auto">
            <a:xfrm>
              <a:off x="1111" y="2886"/>
              <a:ext cx="635" cy="63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592888" y="620713"/>
            <a:ext cx="8588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8172450" y="1930400"/>
            <a:ext cx="8588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8243888" y="4724400"/>
            <a:ext cx="8588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592888" y="6035675"/>
            <a:ext cx="8588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787900" y="4667250"/>
            <a:ext cx="8588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4787900" y="1858963"/>
            <a:ext cx="8588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5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45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grpSp>
        <p:nvGrpSpPr>
          <p:cNvPr id="63500" name="Group 19"/>
          <p:cNvGrpSpPr>
            <a:grpSpLocks/>
          </p:cNvGrpSpPr>
          <p:nvPr/>
        </p:nvGrpSpPr>
        <p:grpSpPr bwMode="auto">
          <a:xfrm>
            <a:off x="611188" y="1989138"/>
            <a:ext cx="2520950" cy="4103687"/>
            <a:chOff x="3515" y="2931"/>
            <a:chExt cx="816" cy="998"/>
          </a:xfrm>
        </p:grpSpPr>
        <p:sp>
          <p:nvSpPr>
            <p:cNvPr id="63501" name="AutoShape 20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3502" name="Oval 21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</p:spTree>
    <p:extLst>
      <p:ext uri="{BB962C8B-B14F-4D97-AF65-F5344CB8AC3E}">
        <p14:creationId xmlns:p14="http://schemas.microsoft.com/office/powerpoint/2010/main" val="16926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  <p:bldP spid="52237" grpId="0" autoUpdateAnimBg="0"/>
      <p:bldP spid="52238" grpId="0" autoUpdateAnimBg="0"/>
      <p:bldP spid="52239" grpId="0" autoUpdateAnimBg="0"/>
      <p:bldP spid="52240" grpId="0" autoUpdateAnimBg="0"/>
      <p:bldP spid="52241" grpId="0" autoUpdateAnimBg="0"/>
      <p:bldP spid="5224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DA01546-9602-4575-933A-188ED2C200CB}" type="slidenum">
              <a:rPr lang="ar-SA" sz="1400" smtClean="0">
                <a:cs typeface="Times New Roman" pitchFamily="18" charset="0"/>
              </a:rPr>
              <a:pPr eaLnBrk="1" hangingPunct="1"/>
              <a:t>5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43438" y="333375"/>
            <a:ext cx="4357687" cy="823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cs typeface="Times New Roman" pitchFamily="18" charset="0"/>
              </a:rPr>
              <a:t>السلسلة المتجانسة :</a:t>
            </a:r>
            <a:endParaRPr lang="en-US" sz="4800" b="1"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9388" y="1916113"/>
            <a:ext cx="8713787" cy="15557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4800" b="1">
                <a:cs typeface="Times New Roman" pitchFamily="18" charset="0"/>
              </a:rPr>
              <a:t>تختلف فيها صيغ المركبات المتجاورة بوحدة ثابتة .</a:t>
            </a:r>
          </a:p>
        </p:txBody>
      </p:sp>
    </p:spTree>
    <p:extLst>
      <p:ext uri="{BB962C8B-B14F-4D97-AF65-F5344CB8AC3E}">
        <p14:creationId xmlns:p14="http://schemas.microsoft.com/office/powerpoint/2010/main" val="35034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880DBDC-8D78-4249-B473-4B681EDE9452}" type="slidenum">
              <a:rPr lang="ar-SA" sz="1400" smtClean="0">
                <a:cs typeface="Times New Roman" pitchFamily="18" charset="0"/>
              </a:rPr>
              <a:pPr eaLnBrk="1" hangingPunct="1"/>
              <a:t>50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7921625" cy="86518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5000" b="1">
                <a:solidFill>
                  <a:schemeClr val="tx2"/>
                </a:solidFill>
              </a:rPr>
              <a:t> تسمية الهيدرروكربونات الأروماتية</a:t>
            </a:r>
            <a:endParaRPr lang="en-US" sz="5000" b="1">
              <a:solidFill>
                <a:schemeClr val="tx2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71550" y="1211263"/>
            <a:ext cx="7923213" cy="777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>
                <a:solidFill>
                  <a:schemeClr val="accent2"/>
                </a:solidFill>
                <a:latin typeface="Arial Black" pitchFamily="34" charset="0"/>
              </a:rPr>
              <a:t>* الهيدروكربون الأم هو : حلقة البنزين </a:t>
            </a:r>
            <a:endParaRPr lang="en-US" sz="45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41288" y="2355850"/>
            <a:ext cx="8894762" cy="777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>
                <a:solidFill>
                  <a:schemeClr val="accent2"/>
                </a:solidFill>
                <a:latin typeface="Arial Black" pitchFamily="34" charset="0"/>
              </a:rPr>
              <a:t>* رقم ذرات الكربون في حلقة البنزين :</a:t>
            </a:r>
            <a:endParaRPr lang="en-US" sz="45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41288" y="3284538"/>
            <a:ext cx="8894762" cy="2835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 u="sng">
                <a:solidFill>
                  <a:schemeClr val="accent2"/>
                </a:solidFill>
                <a:latin typeface="Arial Black" pitchFamily="34" charset="0"/>
              </a:rPr>
              <a:t>عند وجود مجموعتي ألكيل</a:t>
            </a:r>
            <a:r>
              <a:rPr lang="ar-SA" sz="4500" b="1">
                <a:solidFill>
                  <a:schemeClr val="accent2"/>
                </a:solidFill>
                <a:latin typeface="Arial Black" pitchFamily="34" charset="0"/>
              </a:rPr>
              <a:t> :أعط الرقم 1 لموقع مجموعة الألكيل التي تأتي أولاً في الترتيب الأبجدي الإنجليزي ثم رقم في الاتجاه الذي يعطي مجموعة الألكيل الثانية أصغر رقم ممكن  </a:t>
            </a:r>
            <a:endParaRPr lang="en-US" sz="4500" b="1">
              <a:solidFill>
                <a:srgbClr val="FF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 autoUpdateAnimBg="0"/>
      <p:bldP spid="68611" grpId="0" animBg="1"/>
      <p:bldP spid="68613" grpId="0" animBg="1"/>
      <p:bldP spid="686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88E0571D-3044-4232-86FE-882EE9E7A2D5}" type="slidenum">
              <a:rPr lang="ar-SA" sz="1400" smtClean="0">
                <a:cs typeface="Times New Roman" pitchFamily="18" charset="0"/>
              </a:rPr>
              <a:pPr eaLnBrk="1" hangingPunct="1"/>
              <a:t>51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715375" cy="1463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500" b="1">
                <a:solidFill>
                  <a:schemeClr val="accent2"/>
                </a:solidFill>
                <a:latin typeface="Arial Black" pitchFamily="34" charset="0"/>
              </a:rPr>
              <a:t>* </a:t>
            </a:r>
            <a:r>
              <a:rPr lang="ar-SA" sz="4500" b="1" u="sng">
                <a:solidFill>
                  <a:schemeClr val="accent2"/>
                </a:solidFill>
                <a:latin typeface="Arial Black" pitchFamily="34" charset="0"/>
              </a:rPr>
              <a:t>عند وجود عدة مجموعات ألكيل :</a:t>
            </a:r>
            <a:r>
              <a:rPr lang="ar-SA" sz="4500" b="1">
                <a:solidFill>
                  <a:schemeClr val="accent2"/>
                </a:solidFill>
                <a:latin typeface="Arial Black" pitchFamily="34" charset="0"/>
              </a:rPr>
              <a:t>  رقـّم لإعطائها أصغر رقم ممكن .  </a:t>
            </a:r>
            <a:endParaRPr lang="en-US" sz="45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565400"/>
            <a:ext cx="9144000" cy="15557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أضف اسم مجموعات الألكيل وأرقام المواقع والفواصل والشرطات .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B399BD98-0E96-4FF0-BF7C-B278C8ABBF56}" type="slidenum">
              <a:rPr lang="ar-SA" sz="1400" smtClean="0">
                <a:cs typeface="Times New Roman" pitchFamily="18" charset="0"/>
              </a:rPr>
              <a:pPr eaLnBrk="1" hangingPunct="1"/>
              <a:t>52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787900" y="836613"/>
            <a:ext cx="4248150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 سم المركب التالي ؟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8964612" cy="64928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000" b="1">
                <a:solidFill>
                  <a:schemeClr val="tx2"/>
                </a:solidFill>
              </a:rPr>
              <a:t>تعتبر الهيدرروكربونات الأروماتية كمشتقات للبنزين .</a:t>
            </a:r>
            <a:endParaRPr lang="en-US" sz="4000" b="1">
              <a:solidFill>
                <a:schemeClr val="tx2"/>
              </a:solidFill>
            </a:endParaRPr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6370638" y="1987550"/>
            <a:ext cx="1081087" cy="1296988"/>
            <a:chOff x="3515" y="2931"/>
            <a:chExt cx="816" cy="998"/>
          </a:xfrm>
        </p:grpSpPr>
        <p:sp>
          <p:nvSpPr>
            <p:cNvPr id="66590" name="AutoShape 7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1143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6591" name="Oval 8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1143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7451725" y="2132013"/>
            <a:ext cx="215900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667625" y="1628775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795963" y="4219575"/>
            <a:ext cx="1584325" cy="6492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accent2"/>
                </a:solidFill>
              </a:rPr>
              <a:t>بنزين</a:t>
            </a:r>
            <a:endParaRPr lang="en-US" sz="6000" b="1">
              <a:solidFill>
                <a:schemeClr val="accent2"/>
              </a:solidFill>
            </a:endParaRP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6732588" y="3357563"/>
            <a:ext cx="0" cy="647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8459788" y="2420938"/>
            <a:ext cx="0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7451725" y="4221163"/>
            <a:ext cx="1584325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chemeClr val="tx2"/>
                </a:solidFill>
              </a:rPr>
              <a:t>ميثيل</a:t>
            </a:r>
            <a:endParaRPr lang="en-US" sz="6000" b="1">
              <a:solidFill>
                <a:schemeClr val="tx2"/>
              </a:solidFill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581650" y="5227638"/>
            <a:ext cx="3311525" cy="6492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6000" b="1">
                <a:solidFill>
                  <a:srgbClr val="CC3300"/>
                </a:solidFill>
              </a:rPr>
              <a:t>(التولوين )</a:t>
            </a:r>
            <a:endParaRPr lang="en-US" sz="6000" b="1">
              <a:solidFill>
                <a:srgbClr val="CC3300"/>
              </a:solidFill>
            </a:endParaRPr>
          </a:p>
        </p:txBody>
      </p:sp>
      <p:sp>
        <p:nvSpPr>
          <p:cNvPr id="66573" name="Line 16"/>
          <p:cNvSpPr>
            <a:spLocks noChangeShapeType="1"/>
          </p:cNvSpPr>
          <p:nvPr/>
        </p:nvSpPr>
        <p:spPr bwMode="auto">
          <a:xfrm>
            <a:off x="5435600" y="1844675"/>
            <a:ext cx="0" cy="4968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1331913" y="2203450"/>
            <a:ext cx="1081087" cy="1296988"/>
            <a:chOff x="3515" y="2931"/>
            <a:chExt cx="816" cy="998"/>
          </a:xfrm>
        </p:grpSpPr>
        <p:sp>
          <p:nvSpPr>
            <p:cNvPr id="66588" name="AutoShape 18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1143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6589" name="Oval 19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1143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3268" name="Line 20"/>
          <p:cNvSpPr>
            <a:spLocks noChangeShapeType="1"/>
          </p:cNvSpPr>
          <p:nvPr/>
        </p:nvSpPr>
        <p:spPr bwMode="auto">
          <a:xfrm flipV="1">
            <a:off x="2413000" y="2347913"/>
            <a:ext cx="215900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2628900" y="1700213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-20638" y="1557338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1042988" y="2420938"/>
            <a:ext cx="215900" cy="142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34925" y="4435475"/>
            <a:ext cx="1296988" cy="6492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بنزين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1187450" y="3500438"/>
            <a:ext cx="360363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260475" y="2133600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1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3275" name="Oval 27"/>
          <p:cNvSpPr>
            <a:spLocks noChangeArrowheads="1"/>
          </p:cNvSpPr>
          <p:nvPr/>
        </p:nvSpPr>
        <p:spPr bwMode="auto">
          <a:xfrm>
            <a:off x="1692275" y="1773238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2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2195513" y="2133600"/>
            <a:ext cx="358775" cy="431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3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1331913" y="4435475"/>
            <a:ext cx="2447925" cy="6492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ثنائي ميثيل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>
            <a:off x="3203575" y="2708275"/>
            <a:ext cx="0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3279" name="Freeform 31"/>
          <p:cNvSpPr>
            <a:spLocks/>
          </p:cNvSpPr>
          <p:nvPr/>
        </p:nvSpPr>
        <p:spPr bwMode="auto">
          <a:xfrm>
            <a:off x="468313" y="1196975"/>
            <a:ext cx="3840162" cy="2808288"/>
          </a:xfrm>
          <a:custGeom>
            <a:avLst/>
            <a:gdLst>
              <a:gd name="T0" fmla="*/ 0 w 2419"/>
              <a:gd name="T1" fmla="*/ 2147483647 h 1769"/>
              <a:gd name="T2" fmla="*/ 2147483647 w 2419"/>
              <a:gd name="T3" fmla="*/ 2147483647 h 1769"/>
              <a:gd name="T4" fmla="*/ 2147483647 w 2419"/>
              <a:gd name="T5" fmla="*/ 2147483647 h 1769"/>
              <a:gd name="T6" fmla="*/ 2147483647 w 2419"/>
              <a:gd name="T7" fmla="*/ 2147483647 h 1769"/>
              <a:gd name="T8" fmla="*/ 2147483647 w 2419"/>
              <a:gd name="T9" fmla="*/ 2147483647 h 1769"/>
              <a:gd name="T10" fmla="*/ 2147483647 w 2419"/>
              <a:gd name="T11" fmla="*/ 2147483647 h 1769"/>
              <a:gd name="T12" fmla="*/ 2147483647 w 2419"/>
              <a:gd name="T13" fmla="*/ 2147483647 h 17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19" h="1769">
                <a:moveTo>
                  <a:pt x="0" y="317"/>
                </a:moveTo>
                <a:cubicBezTo>
                  <a:pt x="64" y="203"/>
                  <a:pt x="128" y="90"/>
                  <a:pt x="317" y="45"/>
                </a:cubicBezTo>
                <a:cubicBezTo>
                  <a:pt x="506" y="0"/>
                  <a:pt x="862" y="30"/>
                  <a:pt x="1134" y="45"/>
                </a:cubicBezTo>
                <a:cubicBezTo>
                  <a:pt x="1406" y="60"/>
                  <a:pt x="1746" y="53"/>
                  <a:pt x="1950" y="136"/>
                </a:cubicBezTo>
                <a:cubicBezTo>
                  <a:pt x="2154" y="219"/>
                  <a:pt x="2298" y="355"/>
                  <a:pt x="2358" y="544"/>
                </a:cubicBezTo>
                <a:cubicBezTo>
                  <a:pt x="2418" y="733"/>
                  <a:pt x="2419" y="1066"/>
                  <a:pt x="2313" y="1270"/>
                </a:cubicBezTo>
                <a:cubicBezTo>
                  <a:pt x="2207" y="1474"/>
                  <a:pt x="1965" y="1621"/>
                  <a:pt x="1723" y="176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3779838" y="4365625"/>
            <a:ext cx="1296987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rgbClr val="CC3300"/>
                </a:solidFill>
                <a:latin typeface="Arial Black" pitchFamily="34" charset="0"/>
              </a:rPr>
              <a:t>3،1-</a:t>
            </a:r>
            <a:endParaRPr lang="en-US" sz="4800" b="1">
              <a:solidFill>
                <a:srgbClr val="CC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 autoUpdateAnimBg="0"/>
      <p:bldP spid="53257" grpId="0" animBg="1"/>
      <p:bldP spid="53258" grpId="0"/>
      <p:bldP spid="53259" grpId="0" animBg="1" autoUpdateAnimBg="0"/>
      <p:bldP spid="53260" grpId="0" animBg="1"/>
      <p:bldP spid="53261" grpId="0" animBg="1"/>
      <p:bldP spid="53262" grpId="0" animBg="1" autoUpdateAnimBg="0"/>
      <p:bldP spid="53263" grpId="0" animBg="1" autoUpdateAnimBg="0"/>
      <p:bldP spid="53268" grpId="0" animBg="1"/>
      <p:bldP spid="53269" grpId="0"/>
      <p:bldP spid="53270" grpId="0"/>
      <p:bldP spid="53271" grpId="0" animBg="1"/>
      <p:bldP spid="53272" grpId="0" animBg="1" autoUpdateAnimBg="0"/>
      <p:bldP spid="53273" grpId="0" animBg="1"/>
      <p:bldP spid="53274" grpId="0" animBg="1"/>
      <p:bldP spid="53275" grpId="0" animBg="1"/>
      <p:bldP spid="53276" grpId="0" animBg="1"/>
      <p:bldP spid="53277" grpId="0" animBg="1" autoUpdateAnimBg="0"/>
      <p:bldP spid="53278" grpId="0" animBg="1"/>
      <p:bldP spid="53279" grpId="0" animBg="1"/>
      <p:bldP spid="5328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C88E2D51-418F-4241-9235-C788E3C820C6}" type="slidenum">
              <a:rPr lang="ar-SA" sz="1400" smtClean="0">
                <a:cs typeface="Times New Roman" pitchFamily="18" charset="0"/>
              </a:rPr>
              <a:pPr eaLnBrk="1" hangingPunct="1"/>
              <a:t>53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380288" y="84138"/>
            <a:ext cx="1655762" cy="228758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 سم المركب التالي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076825" y="188913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67589" name="Line 14"/>
          <p:cNvSpPr>
            <a:spLocks noChangeShapeType="1"/>
          </p:cNvSpPr>
          <p:nvPr/>
        </p:nvSpPr>
        <p:spPr bwMode="auto">
          <a:xfrm flipH="1">
            <a:off x="250825" y="2924175"/>
            <a:ext cx="676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1331913" y="723900"/>
            <a:ext cx="1081087" cy="1296988"/>
            <a:chOff x="3515" y="2931"/>
            <a:chExt cx="816" cy="998"/>
          </a:xfrm>
        </p:grpSpPr>
        <p:sp>
          <p:nvSpPr>
            <p:cNvPr id="67604" name="AutoShape 16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1143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7605" name="Oval 17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1143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2413000" y="868363"/>
            <a:ext cx="215900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2628900" y="220663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ar-AE" sz="4800" b="1" baseline="-25000">
                <a:latin typeface="Arial Black" pitchFamily="34" charset="0"/>
              </a:rPr>
              <a:t>2</a:t>
            </a:r>
            <a:endParaRPr lang="en-US" sz="4800" b="1" baseline="-25000">
              <a:latin typeface="Arial Black" pitchFamily="34" charset="0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3924300" y="188913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ar-AE" sz="4800" b="1" baseline="-25000">
                <a:latin typeface="Arial Black" pitchFamily="34" charset="0"/>
              </a:rPr>
              <a:t>2</a:t>
            </a:r>
            <a:endParaRPr lang="en-US" sz="4800" b="1" baseline="-25000">
              <a:latin typeface="Arial Black" pitchFamily="34" charset="0"/>
            </a:endParaRP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3059113" y="1914525"/>
            <a:ext cx="1296987" cy="6492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بنزين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4427538" y="1914525"/>
            <a:ext cx="1727200" cy="6492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بروبيل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3708400" y="3684588"/>
            <a:ext cx="1497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grpSp>
        <p:nvGrpSpPr>
          <p:cNvPr id="54304" name="Group 32"/>
          <p:cNvGrpSpPr>
            <a:grpSpLocks/>
          </p:cNvGrpSpPr>
          <p:nvPr/>
        </p:nvGrpSpPr>
        <p:grpSpPr bwMode="auto">
          <a:xfrm>
            <a:off x="1187450" y="4179888"/>
            <a:ext cx="1081088" cy="1296987"/>
            <a:chOff x="3515" y="2931"/>
            <a:chExt cx="816" cy="998"/>
          </a:xfrm>
        </p:grpSpPr>
        <p:sp>
          <p:nvSpPr>
            <p:cNvPr id="67602" name="AutoShape 33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1143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7603" name="Oval 34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1143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2268538" y="4324350"/>
            <a:ext cx="215900" cy="144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2484438" y="3676650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ar-AE" sz="4800" b="1" baseline="-25000">
                <a:latin typeface="Arial Black" pitchFamily="34" charset="0"/>
              </a:rPr>
              <a:t>2</a:t>
            </a:r>
            <a:endParaRPr lang="en-US" sz="4800" b="1" baseline="-25000">
              <a:latin typeface="Arial Black" pitchFamily="34" charset="0"/>
            </a:endParaRP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2914650" y="5370513"/>
            <a:ext cx="1296988" cy="6492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</a:rPr>
              <a:t>بنزين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4356100" y="5370513"/>
            <a:ext cx="1150938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إيثيل</a:t>
            </a:r>
            <a:endParaRPr lang="en-US" sz="4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80" grpId="0"/>
      <p:bldP spid="54290" grpId="0" animBg="1"/>
      <p:bldP spid="54291" grpId="0"/>
      <p:bldP spid="54292" grpId="0"/>
      <p:bldP spid="54294" grpId="0" animBg="1" autoUpdateAnimBg="0"/>
      <p:bldP spid="54299" grpId="0" animBg="1" autoUpdateAnimBg="0"/>
      <p:bldP spid="54303" grpId="0"/>
      <p:bldP spid="54307" grpId="0" animBg="1"/>
      <p:bldP spid="54308" grpId="0"/>
      <p:bldP spid="54310" grpId="0" animBg="1" autoUpdateAnimBg="0"/>
      <p:bldP spid="54311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5C75733C-A234-4C3E-BB66-46F7573E326C}" type="slidenum">
              <a:rPr lang="ar-SA" sz="1400" smtClean="0">
                <a:cs typeface="Times New Roman" pitchFamily="18" charset="0"/>
              </a:rPr>
              <a:pPr eaLnBrk="1" hangingPunct="1"/>
              <a:t>54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08175" y="44450"/>
            <a:ext cx="7056438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ارسم الصيغة البنائية المختصرة لـ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59113" y="908050"/>
            <a:ext cx="5978525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AE" sz="4800" b="1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1،2 -</a:t>
            </a:r>
            <a:r>
              <a:rPr lang="en-US" sz="4800" b="1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ثنائي ميثيل بنزين 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72000" y="2100263"/>
            <a:ext cx="4538663" cy="8239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ارسم حلقة البنزين 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1116013" y="1773238"/>
            <a:ext cx="1296987" cy="1439862"/>
            <a:chOff x="3515" y="2931"/>
            <a:chExt cx="816" cy="998"/>
          </a:xfrm>
        </p:grpSpPr>
        <p:sp>
          <p:nvSpPr>
            <p:cNvPr id="68625" name="AutoShape 8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8626" name="Oval 9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500563" y="3468688"/>
            <a:ext cx="4538662" cy="15557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رقم ذرات الكربون في حلقة البنزين 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1258888" y="3789363"/>
            <a:ext cx="1441450" cy="1655762"/>
            <a:chOff x="3515" y="2931"/>
            <a:chExt cx="816" cy="998"/>
          </a:xfrm>
        </p:grpSpPr>
        <p:sp>
          <p:nvSpPr>
            <p:cNvPr id="68623" name="AutoShape 12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8624" name="Oval 13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1763713" y="3789363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1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2413000" y="407670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2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2411413" y="472440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3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1835150" y="501332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4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1187450" y="472440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5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1189038" y="407670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6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6" grpId="0" animBg="1"/>
      <p:bldP spid="55310" grpId="0"/>
      <p:bldP spid="55311" grpId="0"/>
      <p:bldP spid="55312" grpId="0"/>
      <p:bldP spid="55313" grpId="0"/>
      <p:bldP spid="55314" grpId="0"/>
      <p:bldP spid="553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7D0A86B4-3A1A-42F7-87E4-FBF45336B37A}" type="slidenum">
              <a:rPr lang="ar-SA" sz="1400" smtClean="0">
                <a:cs typeface="Times New Roman" pitchFamily="18" charset="0"/>
              </a:rPr>
              <a:pPr eaLnBrk="1" hangingPunct="1"/>
              <a:t>55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419475" y="-26988"/>
            <a:ext cx="5475288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حدد مجموعات الألكيل .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044575" y="836613"/>
            <a:ext cx="7920038" cy="6492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tx2"/>
                </a:solidFill>
              </a:rPr>
              <a:t>مجموعتا ميثيل : ( </a:t>
            </a:r>
            <a:r>
              <a:rPr lang="ar-SA" sz="4800" b="1">
                <a:solidFill>
                  <a:srgbClr val="CC3300"/>
                </a:solidFill>
              </a:rPr>
              <a:t>ثنائي ميثيل</a:t>
            </a:r>
            <a:r>
              <a:rPr lang="ar-SA" sz="4800" b="1">
                <a:solidFill>
                  <a:schemeClr val="tx2"/>
                </a:solidFill>
              </a:rPr>
              <a:t> )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339975" y="1628775"/>
            <a:ext cx="6770688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حدد مواقع مجموعات الألكيل .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348038" y="2565400"/>
            <a:ext cx="5688012" cy="8239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عند ذرتي الكربون 1 و 2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827088" y="3429000"/>
            <a:ext cx="8210550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* اكتب مجموعتي الميثيل عند 1 و 2.</a:t>
            </a:r>
            <a:endParaRPr lang="en-US" sz="48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835150" y="4149725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V="1">
            <a:off x="2195513" y="4868863"/>
            <a:ext cx="0" cy="249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132138" y="4981575"/>
            <a:ext cx="1497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V="1">
            <a:off x="2930525" y="5437188"/>
            <a:ext cx="215900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grpSp>
        <p:nvGrpSpPr>
          <p:cNvPr id="57364" name="Group 20"/>
          <p:cNvGrpSpPr>
            <a:grpSpLocks/>
          </p:cNvGrpSpPr>
          <p:nvPr/>
        </p:nvGrpSpPr>
        <p:grpSpPr bwMode="auto">
          <a:xfrm>
            <a:off x="1474788" y="5084763"/>
            <a:ext cx="1441450" cy="1655762"/>
            <a:chOff x="3515" y="2931"/>
            <a:chExt cx="816" cy="998"/>
          </a:xfrm>
        </p:grpSpPr>
        <p:sp>
          <p:nvSpPr>
            <p:cNvPr id="69651" name="AutoShape 21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69652" name="Oval 22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1979613" y="5084763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1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2628900" y="537210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2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2627313" y="601980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3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2051050" y="630872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4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1403350" y="601980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5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1404938" y="537210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6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56" grpId="0" animBg="1" autoUpdateAnimBg="0"/>
      <p:bldP spid="57357" grpId="0" animBg="1"/>
      <p:bldP spid="57358" grpId="0" animBg="1"/>
      <p:bldP spid="57359" grpId="0" animBg="1"/>
      <p:bldP spid="57360" grpId="0"/>
      <p:bldP spid="57361" grpId="0" animBg="1"/>
      <p:bldP spid="57362" grpId="0"/>
      <p:bldP spid="57363" grpId="0" animBg="1"/>
      <p:bldP spid="57367" grpId="0"/>
      <p:bldP spid="57368" grpId="0"/>
      <p:bldP spid="57369" grpId="0"/>
      <p:bldP spid="57370" grpId="0"/>
      <p:bldP spid="57371" grpId="0"/>
      <p:bldP spid="5737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3C1B32E6-8AFC-4D83-89B6-7EFB8893EFF4}" type="slidenum">
              <a:rPr lang="ar-SA" sz="1400" smtClean="0">
                <a:cs typeface="Times New Roman" pitchFamily="18" charset="0"/>
              </a:rPr>
              <a:pPr eaLnBrk="1" hangingPunct="1"/>
              <a:t>56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908175" y="44450"/>
            <a:ext cx="7056438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ارسم الصيغة البنائية المختصرة لـ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708400" y="981075"/>
            <a:ext cx="5329238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1- </a:t>
            </a:r>
            <a:r>
              <a:rPr lang="ar-SA" sz="4800" b="1">
                <a:solidFill>
                  <a:srgbClr val="CC3300"/>
                </a:solidFill>
                <a:latin typeface="Arial Black" pitchFamily="34" charset="0"/>
              </a:rPr>
              <a:t>إيثيل</a:t>
            </a:r>
            <a:r>
              <a:rPr lang="ar-SA" sz="4800" b="1">
                <a:solidFill>
                  <a:schemeClr val="accent2"/>
                </a:solidFill>
                <a:latin typeface="Arial Black" pitchFamily="34" charset="0"/>
              </a:rPr>
              <a:t> 4- ميثيل بنزين</a:t>
            </a:r>
            <a:endParaRPr lang="en-US" sz="48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42988" y="1484313"/>
            <a:ext cx="28082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2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 flipV="1">
            <a:off x="3708400" y="2203450"/>
            <a:ext cx="431800" cy="249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883275" y="3108325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5610225" y="3284538"/>
            <a:ext cx="330200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4154488" y="2058988"/>
            <a:ext cx="1441450" cy="1655762"/>
            <a:chOff x="3515" y="2931"/>
            <a:chExt cx="816" cy="998"/>
          </a:xfrm>
        </p:grpSpPr>
        <p:sp>
          <p:nvSpPr>
            <p:cNvPr id="70682" name="AutoShape 9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70683" name="Oval 10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4067175" y="2347913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1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4718050" y="1987550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2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5307013" y="2347913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3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5292725" y="292417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4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rot="16341467" flipV="1">
            <a:off x="3386138" y="5551487"/>
            <a:ext cx="1588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grpSp>
        <p:nvGrpSpPr>
          <p:cNvPr id="56341" name="Group 21"/>
          <p:cNvGrpSpPr>
            <a:grpSpLocks/>
          </p:cNvGrpSpPr>
          <p:nvPr/>
        </p:nvGrpSpPr>
        <p:grpSpPr bwMode="auto">
          <a:xfrm rot="-5400000">
            <a:off x="3709194" y="4941094"/>
            <a:ext cx="1441450" cy="1655762"/>
            <a:chOff x="3515" y="2931"/>
            <a:chExt cx="816" cy="998"/>
          </a:xfrm>
        </p:grpSpPr>
        <p:sp>
          <p:nvSpPr>
            <p:cNvPr id="70680" name="AutoShape 22"/>
            <p:cNvSpPr>
              <a:spLocks noChangeArrowheads="1"/>
            </p:cNvSpPr>
            <p:nvPr/>
          </p:nvSpPr>
          <p:spPr bwMode="auto">
            <a:xfrm rot="-5400000">
              <a:off x="3424" y="3022"/>
              <a:ext cx="998" cy="816"/>
            </a:xfrm>
            <a:prstGeom prst="hexagon">
              <a:avLst>
                <a:gd name="adj" fmla="val 30576"/>
                <a:gd name="vf" fmla="val 115470"/>
              </a:avLst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  <p:sp>
          <p:nvSpPr>
            <p:cNvPr id="70681" name="Oval 23"/>
            <p:cNvSpPr>
              <a:spLocks noChangeArrowheads="1"/>
            </p:cNvSpPr>
            <p:nvPr/>
          </p:nvSpPr>
          <p:spPr bwMode="auto">
            <a:xfrm>
              <a:off x="3605" y="3113"/>
              <a:ext cx="635" cy="63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AE"/>
            </a:p>
          </p:txBody>
        </p:sp>
      </p:grpSp>
      <p:sp>
        <p:nvSpPr>
          <p:cNvPr id="56344" name="Oval 24"/>
          <p:cNvSpPr>
            <a:spLocks noChangeArrowheads="1"/>
          </p:cNvSpPr>
          <p:nvPr/>
        </p:nvSpPr>
        <p:spPr bwMode="auto">
          <a:xfrm>
            <a:off x="3567113" y="5554663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1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6345" name="Oval 25"/>
          <p:cNvSpPr>
            <a:spLocks noChangeArrowheads="1"/>
          </p:cNvSpPr>
          <p:nvPr/>
        </p:nvSpPr>
        <p:spPr bwMode="auto">
          <a:xfrm rot="-360396">
            <a:off x="3854450" y="501332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2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6346" name="Oval 26"/>
          <p:cNvSpPr>
            <a:spLocks noChangeArrowheads="1"/>
          </p:cNvSpPr>
          <p:nvPr/>
        </p:nvSpPr>
        <p:spPr bwMode="auto">
          <a:xfrm>
            <a:off x="4576763" y="5013325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3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56347" name="Oval 27"/>
          <p:cNvSpPr>
            <a:spLocks noChangeArrowheads="1"/>
          </p:cNvSpPr>
          <p:nvPr/>
        </p:nvSpPr>
        <p:spPr bwMode="auto">
          <a:xfrm>
            <a:off x="4864100" y="5589588"/>
            <a:ext cx="358775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b="1">
                <a:solidFill>
                  <a:srgbClr val="CC3300"/>
                </a:solidFill>
                <a:cs typeface="Times New Roman" pitchFamily="18" charset="0"/>
              </a:rPr>
              <a:t>4</a:t>
            </a:r>
            <a:endParaRPr lang="en-US" b="1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70676" name="Line 30"/>
          <p:cNvSpPr>
            <a:spLocks noChangeShapeType="1"/>
          </p:cNvSpPr>
          <p:nvPr/>
        </p:nvSpPr>
        <p:spPr bwMode="auto">
          <a:xfrm flipH="1">
            <a:off x="107950" y="4292600"/>
            <a:ext cx="72723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539750" y="5197475"/>
            <a:ext cx="28082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2</a:t>
            </a:r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 rot="-5228727">
            <a:off x="5390357" y="5615781"/>
            <a:ext cx="1588" cy="377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5667375" y="5413375"/>
            <a:ext cx="1497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CH</a:t>
            </a:r>
            <a:r>
              <a:rPr lang="en-US" sz="4800" baseline="-25000"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366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/>
      <p:bldP spid="56325" grpId="0" animBg="1"/>
      <p:bldP spid="56326" grpId="0"/>
      <p:bldP spid="56327" grpId="0" animBg="1"/>
      <p:bldP spid="56331" grpId="0"/>
      <p:bldP spid="56332" grpId="0"/>
      <p:bldP spid="56333" grpId="0"/>
      <p:bldP spid="56334" grpId="0"/>
      <p:bldP spid="56338" grpId="0" animBg="1"/>
      <p:bldP spid="56344" grpId="0"/>
      <p:bldP spid="56345" grpId="0"/>
      <p:bldP spid="56346" grpId="0"/>
      <p:bldP spid="56347" grpId="0"/>
      <p:bldP spid="56351" grpId="0"/>
      <p:bldP spid="56353" grpId="0" animBg="1"/>
      <p:bldP spid="563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FDD943-B96C-4AB4-82B2-E228C7B41CAF}" type="slidenum">
              <a:rPr lang="ar-SA" sz="1400" smtClean="0">
                <a:cs typeface="Times New Roman" pitchFamily="18" charset="0"/>
              </a:rPr>
              <a:pPr eaLnBrk="1" hangingPunct="1"/>
              <a:t>6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11472" name="Text Box 208"/>
          <p:cNvSpPr txBox="1">
            <a:spLocks noChangeArrowheads="1"/>
          </p:cNvSpPr>
          <p:nvPr/>
        </p:nvSpPr>
        <p:spPr bwMode="auto">
          <a:xfrm>
            <a:off x="5867400" y="549275"/>
            <a:ext cx="2808288" cy="13112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الميثان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1473" name="Text Box 209"/>
          <p:cNvSpPr txBox="1">
            <a:spLocks noChangeArrowheads="1"/>
          </p:cNvSpPr>
          <p:nvPr/>
        </p:nvSpPr>
        <p:spPr bwMode="auto">
          <a:xfrm>
            <a:off x="3924300" y="3579813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11475" name="Line 211"/>
          <p:cNvSpPr>
            <a:spLocks noChangeShapeType="1"/>
          </p:cNvSpPr>
          <p:nvPr/>
        </p:nvSpPr>
        <p:spPr bwMode="auto">
          <a:xfrm>
            <a:off x="5364163" y="4221163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1476" name="Line 212"/>
          <p:cNvSpPr>
            <a:spLocks noChangeShapeType="1"/>
          </p:cNvSpPr>
          <p:nvPr/>
        </p:nvSpPr>
        <p:spPr bwMode="auto">
          <a:xfrm>
            <a:off x="4716463" y="4797425"/>
            <a:ext cx="0" cy="719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1477" name="Line 213"/>
          <p:cNvSpPr>
            <a:spLocks noChangeShapeType="1"/>
          </p:cNvSpPr>
          <p:nvPr/>
        </p:nvSpPr>
        <p:spPr bwMode="auto">
          <a:xfrm>
            <a:off x="2987675" y="4221163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1478" name="Line 214"/>
          <p:cNvSpPr>
            <a:spLocks noChangeShapeType="1"/>
          </p:cNvSpPr>
          <p:nvPr/>
        </p:nvSpPr>
        <p:spPr bwMode="auto">
          <a:xfrm>
            <a:off x="4643438" y="2852738"/>
            <a:ext cx="0" cy="720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1479" name="Text Box 215"/>
          <p:cNvSpPr txBox="1">
            <a:spLocks noChangeArrowheads="1"/>
          </p:cNvSpPr>
          <p:nvPr/>
        </p:nvSpPr>
        <p:spPr bwMode="auto">
          <a:xfrm>
            <a:off x="6300788" y="3573463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1480" name="Text Box 216"/>
          <p:cNvSpPr txBox="1">
            <a:spLocks noChangeArrowheads="1"/>
          </p:cNvSpPr>
          <p:nvPr/>
        </p:nvSpPr>
        <p:spPr bwMode="auto">
          <a:xfrm>
            <a:off x="3997325" y="5357813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1481" name="Text Box 217"/>
          <p:cNvSpPr txBox="1">
            <a:spLocks noChangeArrowheads="1"/>
          </p:cNvSpPr>
          <p:nvPr/>
        </p:nvSpPr>
        <p:spPr bwMode="auto">
          <a:xfrm>
            <a:off x="1619250" y="3573463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1482" name="Text Box 218"/>
          <p:cNvSpPr txBox="1">
            <a:spLocks noChangeArrowheads="1"/>
          </p:cNvSpPr>
          <p:nvPr/>
        </p:nvSpPr>
        <p:spPr bwMode="auto">
          <a:xfrm>
            <a:off x="3997325" y="1700213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2" grpId="0" animBg="1" autoUpdateAnimBg="0"/>
      <p:bldP spid="11473" grpId="0" autoUpdateAnimBg="0"/>
      <p:bldP spid="11475" grpId="0" animBg="1"/>
      <p:bldP spid="11476" grpId="0" animBg="1"/>
      <p:bldP spid="11477" grpId="0" animBg="1"/>
      <p:bldP spid="11478" grpId="0" animBg="1"/>
      <p:bldP spid="11479" grpId="0" autoUpdateAnimBg="0"/>
      <p:bldP spid="11480" grpId="0" autoUpdateAnimBg="0"/>
      <p:bldP spid="11481" grpId="0" autoUpdateAnimBg="0"/>
      <p:bldP spid="114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7707F8E-AF69-4FDD-88C1-2E71E300F435}" type="slidenum">
              <a:rPr lang="ar-SA" sz="1400" smtClean="0">
                <a:cs typeface="Times New Roman" pitchFamily="18" charset="0"/>
              </a:rPr>
              <a:pPr eaLnBrk="1" hangingPunct="1"/>
              <a:t>7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16688" y="5373688"/>
            <a:ext cx="2159000" cy="13112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إيثان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3088" y="1779588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7092950" y="2420938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445250" y="2997200"/>
            <a:ext cx="0" cy="719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716463" y="2420938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372225" y="1052513"/>
            <a:ext cx="0" cy="720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029575" y="1773238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726113" y="3557588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26113" y="-100013"/>
            <a:ext cx="1150937" cy="13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419475" y="1779588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211638" y="2997200"/>
            <a:ext cx="0" cy="719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482850" y="2420938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138613" y="1052513"/>
            <a:ext cx="0" cy="720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563938" y="3573463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116013" y="1844675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492500" y="-100013"/>
            <a:ext cx="1150938" cy="13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140200" y="5516563"/>
            <a:ext cx="15843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492500" y="5949950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195513" y="5589588"/>
            <a:ext cx="15843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1692275" y="558958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ar-SA" sz="4400" b="1">
                <a:solidFill>
                  <a:srgbClr val="FF3300"/>
                </a:solidFill>
                <a:latin typeface="Arial Black" pitchFamily="34" charset="0"/>
              </a:rPr>
              <a:t> أو</a:t>
            </a:r>
            <a:endParaRPr lang="en-US" sz="44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07950" y="5403850"/>
            <a:ext cx="1944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400" baseline="-25000">
                <a:solidFill>
                  <a:srgbClr val="FF3300"/>
                </a:solidFill>
                <a:latin typeface="Arial Black" pitchFamily="34" charset="0"/>
              </a:rPr>
              <a:t>2</a:t>
            </a:r>
            <a:r>
              <a:rPr lang="en-US" sz="44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400" baseline="-25000">
                <a:solidFill>
                  <a:schemeClr val="accent2"/>
                </a:solidFill>
                <a:latin typeface="Arial Black" pitchFamily="34" charset="0"/>
              </a:rPr>
              <a:t>6</a:t>
            </a:r>
            <a:r>
              <a:rPr lang="en-US" sz="44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5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  <p:bldP spid="18436" grpId="0" autoUpdateAnimBg="0"/>
      <p:bldP spid="18437" grpId="0" animBg="1"/>
      <p:bldP spid="18438" grpId="0" animBg="1"/>
      <p:bldP spid="18439" grpId="0" animBg="1"/>
      <p:bldP spid="18440" grpId="0" animBg="1"/>
      <p:bldP spid="18441" grpId="0" autoUpdateAnimBg="0"/>
      <p:bldP spid="18442" grpId="0" autoUpdateAnimBg="0"/>
      <p:bldP spid="18444" grpId="0" autoUpdateAnimBg="0"/>
      <p:bldP spid="18445" grpId="0" autoUpdateAnimBg="0"/>
      <p:bldP spid="18447" grpId="0" animBg="1"/>
      <p:bldP spid="18448" grpId="0" animBg="1"/>
      <p:bldP spid="18449" grpId="0" animBg="1"/>
      <p:bldP spid="18450" grpId="0" autoUpdateAnimBg="0"/>
      <p:bldP spid="18451" grpId="0" autoUpdateAnimBg="0"/>
      <p:bldP spid="18452" grpId="0" autoUpdateAnimBg="0"/>
      <p:bldP spid="18453" grpId="0" autoUpdateAnimBg="0"/>
      <p:bldP spid="18454" grpId="0" animBg="1"/>
      <p:bldP spid="18455" grpId="0" autoUpdateAnimBg="0"/>
      <p:bldP spid="18456" grpId="0" autoUpdateAnimBg="0"/>
      <p:bldP spid="184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DDE40875-F7C6-49F9-B1CE-6B85910FE96E}" type="slidenum">
              <a:rPr lang="ar-SA" sz="1400" smtClean="0">
                <a:cs typeface="Times New Roman" pitchFamily="18" charset="0"/>
              </a:rPr>
              <a:pPr eaLnBrk="1" hangingPunct="1"/>
              <a:t>8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300788" y="4581525"/>
            <a:ext cx="2843212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بروبان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726113" y="1779588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7165975" y="2420938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518275" y="2997200"/>
            <a:ext cx="0" cy="719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789488" y="2420938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445250" y="1052513"/>
            <a:ext cx="0" cy="720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102600" y="1773238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799138" y="3557588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799138" y="-100013"/>
            <a:ext cx="1150937" cy="13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492500" y="1779588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284663" y="2997200"/>
            <a:ext cx="0" cy="719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555875" y="2420938"/>
            <a:ext cx="7921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211638" y="1052513"/>
            <a:ext cx="0" cy="720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636963" y="3573463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565525" y="-100013"/>
            <a:ext cx="1150938" cy="13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262063" y="3573463"/>
            <a:ext cx="1150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140200" y="5084763"/>
            <a:ext cx="1584325" cy="82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771775" y="5084763"/>
            <a:ext cx="1584325" cy="82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52413" y="5114925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ar-SA" sz="4400" b="1">
                <a:solidFill>
                  <a:srgbClr val="FF3300"/>
                </a:solidFill>
                <a:latin typeface="Arial Black" pitchFamily="34" charset="0"/>
              </a:rPr>
              <a:t> أو</a:t>
            </a:r>
            <a:endParaRPr lang="en-US" sz="44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146675" y="6122988"/>
            <a:ext cx="208915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400" baseline="-25000">
                <a:solidFill>
                  <a:srgbClr val="FF3300"/>
                </a:solidFill>
                <a:latin typeface="Arial Black" pitchFamily="34" charset="0"/>
              </a:rPr>
              <a:t>3</a:t>
            </a:r>
            <a:r>
              <a:rPr lang="en-US" sz="44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400" baseline="-25000">
                <a:solidFill>
                  <a:schemeClr val="accent2"/>
                </a:solidFill>
                <a:latin typeface="Arial Black" pitchFamily="34" charset="0"/>
              </a:rPr>
              <a:t>8</a:t>
            </a:r>
            <a:r>
              <a:rPr lang="en-US" sz="44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260475" y="1757363"/>
            <a:ext cx="116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latin typeface="Arial Black" pitchFamily="34" charset="0"/>
              </a:rPr>
              <a:t>C</a:t>
            </a:r>
            <a:endParaRPr lang="en-US" sz="8000" baseline="-25000">
              <a:latin typeface="Arial Black" pitchFamily="34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1908175" y="2925763"/>
            <a:ext cx="0" cy="7191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684213" y="2420938"/>
            <a:ext cx="7921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1908175" y="1052513"/>
            <a:ext cx="0" cy="720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-323850" y="1773238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260475" y="-171450"/>
            <a:ext cx="115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8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331913" y="5084763"/>
            <a:ext cx="1584325" cy="82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57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utoUpdateAnimBg="0"/>
      <p:bldP spid="19460" grpId="0" animBg="1"/>
      <p:bldP spid="19461" grpId="0" animBg="1"/>
      <p:bldP spid="19462" grpId="0" animBg="1"/>
      <p:bldP spid="19463" grpId="0" animBg="1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nimBg="1"/>
      <p:bldP spid="19469" grpId="0" animBg="1"/>
      <p:bldP spid="19470" grpId="0" animBg="1"/>
      <p:bldP spid="19471" grpId="0" autoUpdateAnimBg="0"/>
      <p:bldP spid="19472" grpId="0" autoUpdateAnimBg="0"/>
      <p:bldP spid="19473" grpId="0" autoUpdateAnimBg="0"/>
      <p:bldP spid="19474" grpId="0" animBg="1" autoUpdateAnimBg="0"/>
      <p:bldP spid="19476" grpId="0" animBg="1" autoUpdateAnimBg="0"/>
      <p:bldP spid="19477" grpId="0" autoUpdateAnimBg="0"/>
      <p:bldP spid="19478" grpId="0" animBg="1" autoUpdateAnimBg="0"/>
      <p:bldP spid="19479" grpId="0" autoUpdateAnimBg="0"/>
      <p:bldP spid="19481" grpId="0" animBg="1"/>
      <p:bldP spid="19482" grpId="0" animBg="1"/>
      <p:bldP spid="19483" grpId="0" animBg="1"/>
      <p:bldP spid="19484" grpId="0" autoUpdateAnimBg="0"/>
      <p:bldP spid="19485" grpId="0" autoUpdateAnimBg="0"/>
      <p:bldP spid="1948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6E3EE7D-A1AE-4678-950B-A05CD8E9F538}" type="slidenum">
              <a:rPr lang="ar-SA" sz="1400" smtClean="0">
                <a:cs typeface="Times New Roman" pitchFamily="18" charset="0"/>
              </a:rPr>
              <a:pPr eaLnBrk="1" hangingPunct="1"/>
              <a:t>9</a:t>
            </a:fld>
            <a:endParaRPr lang="en-US" sz="1400" smtClean="0">
              <a:cs typeface="Times New Roman" pitchFamily="18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03800" y="3341688"/>
            <a:ext cx="2881313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8000" b="1">
                <a:solidFill>
                  <a:schemeClr val="accent2"/>
                </a:solidFill>
                <a:latin typeface="Arial Black" pitchFamily="34" charset="0"/>
              </a:rPr>
              <a:t> بيوتان</a:t>
            </a:r>
            <a:endParaRPr lang="en-US" sz="8000" b="1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716713" y="105251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7812088" y="1484313"/>
            <a:ext cx="3603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7594600" y="2062163"/>
            <a:ext cx="0" cy="2873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516688" y="1516063"/>
            <a:ext cx="4333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7596188" y="765175"/>
            <a:ext cx="0" cy="2873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812088" y="981075"/>
            <a:ext cx="1150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877050" y="2349500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805613" y="-100013"/>
            <a:ext cx="1150937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132388" y="108426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867400" y="2060575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003800" y="1516063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868988" y="763588"/>
            <a:ext cx="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076825" y="2351088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148263" y="-100013"/>
            <a:ext cx="1150937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708400" y="2349500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156325" y="4797425"/>
            <a:ext cx="158432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427538" y="4797425"/>
            <a:ext cx="1584325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4925" y="494188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ar-SA" sz="4400" b="1">
                <a:solidFill>
                  <a:srgbClr val="FF3300"/>
                </a:solidFill>
                <a:latin typeface="Arial Black" pitchFamily="34" charset="0"/>
              </a:rPr>
              <a:t> أو</a:t>
            </a:r>
            <a:endParaRPr lang="en-US" sz="4400" b="1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38163" y="3573463"/>
            <a:ext cx="208915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Arial Black" pitchFamily="34" charset="0"/>
              </a:rPr>
              <a:t> C</a:t>
            </a:r>
            <a:r>
              <a:rPr lang="en-US" sz="4400" baseline="-25000">
                <a:solidFill>
                  <a:srgbClr val="FF3300"/>
                </a:solidFill>
                <a:latin typeface="Arial Black" pitchFamily="34" charset="0"/>
              </a:rPr>
              <a:t>4</a:t>
            </a:r>
            <a:r>
              <a:rPr lang="en-US" sz="4400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400" baseline="-25000">
                <a:solidFill>
                  <a:schemeClr val="accent2"/>
                </a:solidFill>
                <a:latin typeface="Arial Black" pitchFamily="34" charset="0"/>
              </a:rPr>
              <a:t>10</a:t>
            </a:r>
            <a:r>
              <a:rPr lang="en-US" sz="44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690938" y="105251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4498975" y="2060575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3563938" y="1516063"/>
            <a:ext cx="3603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4572000" y="765175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852863" y="-100013"/>
            <a:ext cx="1150937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268538" y="2349500"/>
            <a:ext cx="1150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1116013" y="4797425"/>
            <a:ext cx="158432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2339975" y="1052513"/>
            <a:ext cx="116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latin typeface="Arial Black" pitchFamily="34" charset="0"/>
              </a:rPr>
              <a:t>C</a:t>
            </a:r>
            <a:endParaRPr lang="en-US" sz="6000" baseline="-25000">
              <a:latin typeface="Arial Black" pitchFamily="34" charset="0"/>
            </a:endParaRPr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3059113" y="198913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2266950" y="1484313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3132138" y="765175"/>
            <a:ext cx="0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AE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1044575" y="982663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2341563" y="-100013"/>
            <a:ext cx="1150937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accent1"/>
                </a:solidFill>
                <a:latin typeface="Arial Black" pitchFamily="34" charset="0"/>
              </a:rPr>
              <a:t>H</a:t>
            </a:r>
            <a:endParaRPr lang="en-US" sz="6000" baseline="-2500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2771775" y="4797425"/>
            <a:ext cx="1584325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6011863" y="5918200"/>
            <a:ext cx="158432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1331913" y="5918200"/>
            <a:ext cx="1584325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3</a:t>
            </a: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203575" y="5918200"/>
            <a:ext cx="2663825" cy="8239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itchFamily="34" charset="0"/>
              </a:rPr>
              <a:t>( C</a:t>
            </a:r>
            <a:r>
              <a:rPr lang="en-US" sz="4800" b="1">
                <a:solidFill>
                  <a:schemeClr val="accent1"/>
                </a:solidFill>
                <a:latin typeface="Arial Black" pitchFamily="34" charset="0"/>
              </a:rPr>
              <a:t>H</a:t>
            </a:r>
            <a:r>
              <a:rPr lang="en-US" sz="4800" b="1" baseline="-25000">
                <a:latin typeface="Arial Black" pitchFamily="34" charset="0"/>
              </a:rPr>
              <a:t>2 </a:t>
            </a:r>
            <a:r>
              <a:rPr lang="en-US" sz="4800" b="1">
                <a:latin typeface="Arial Black" pitchFamily="34" charset="0"/>
              </a:rPr>
              <a:t>) </a:t>
            </a:r>
            <a:r>
              <a:rPr lang="en-US" sz="4800" b="1" baseline="-25000">
                <a:solidFill>
                  <a:srgbClr val="FF3300"/>
                </a:solidFill>
              </a:rPr>
              <a:t>2</a:t>
            </a:r>
            <a:r>
              <a:rPr lang="en-US" sz="4800" b="1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9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autoUpdateAnimBg="0"/>
      <p:bldP spid="20484" grpId="0" animBg="1"/>
      <p:bldP spid="20485" grpId="0" animBg="1"/>
      <p:bldP spid="20486" grpId="0" animBg="1"/>
      <p:bldP spid="20487" grpId="0" animBg="1"/>
      <p:bldP spid="20488" grpId="0" autoUpdateAnimBg="0"/>
      <p:bldP spid="20489" grpId="0" autoUpdateAnimBg="0"/>
      <p:bldP spid="20490" grpId="0" autoUpdateAnimBg="0"/>
      <p:bldP spid="20491" grpId="0" autoUpdateAnimBg="0"/>
      <p:bldP spid="20492" grpId="0" animBg="1"/>
      <p:bldP spid="20493" grpId="0" animBg="1"/>
      <p:bldP spid="20494" grpId="0" animBg="1"/>
      <p:bldP spid="20495" grpId="0" autoUpdateAnimBg="0"/>
      <p:bldP spid="20496" grpId="0" autoUpdateAnimBg="0"/>
      <p:bldP spid="20497" grpId="0" autoUpdateAnimBg="0"/>
      <p:bldP spid="20498" grpId="0" animBg="1" autoUpdateAnimBg="0"/>
      <p:bldP spid="20499" grpId="0" animBg="1" autoUpdateAnimBg="0"/>
      <p:bldP spid="20500" grpId="0" autoUpdateAnimBg="0"/>
      <p:bldP spid="20501" grpId="0" animBg="1" autoUpdateAnimBg="0"/>
      <p:bldP spid="20502" grpId="0" autoUpdateAnimBg="0"/>
      <p:bldP spid="20503" grpId="0" animBg="1"/>
      <p:bldP spid="20504" grpId="0" animBg="1"/>
      <p:bldP spid="20505" grpId="0" animBg="1"/>
      <p:bldP spid="20506" grpId="0" autoUpdateAnimBg="0"/>
      <p:bldP spid="20507" grpId="0" autoUpdateAnimBg="0"/>
      <p:bldP spid="20508" grpId="0" animBg="1" autoUpdateAnimBg="0"/>
      <p:bldP spid="20510" grpId="0" autoUpdateAnimBg="0"/>
      <p:bldP spid="20511" grpId="0" animBg="1"/>
      <p:bldP spid="20512" grpId="0" animBg="1"/>
      <p:bldP spid="20514" grpId="0" animBg="1"/>
      <p:bldP spid="20516" grpId="0" autoUpdateAnimBg="0"/>
      <p:bldP spid="20517" grpId="0" autoUpdateAnimBg="0"/>
      <p:bldP spid="20518" grpId="0" animBg="1" autoUpdateAnimBg="0"/>
      <p:bldP spid="20519" grpId="0" animBg="1" autoUpdateAnimBg="0"/>
      <p:bldP spid="20521" grpId="0" animBg="1" autoUpdateAnimBg="0"/>
      <p:bldP spid="205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1292</Words>
  <Application>Microsoft Office PowerPoint</Application>
  <PresentationFormat>On-screen Show (4:3)</PresentationFormat>
  <Paragraphs>679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الكيمياء العضوية</vt:lpstr>
      <vt:lpstr>الكربون والهيدروكربونات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شق الألكيل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تسمية  الألكينات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الهيدرروكربونات الأروماتية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الكيمياء العضوية</dc:title>
  <dc:creator>HP</dc:creator>
  <cp:lastModifiedBy>HP</cp:lastModifiedBy>
  <cp:revision>1</cp:revision>
  <dcterms:created xsi:type="dcterms:W3CDTF">2015-04-19T22:48:25Z</dcterms:created>
  <dcterms:modified xsi:type="dcterms:W3CDTF">2015-04-19T22:50:00Z</dcterms:modified>
</cp:coreProperties>
</file>